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6.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4" r:id="rId3"/>
    <p:sldMasterId id="2147483686" r:id="rId4"/>
    <p:sldMasterId id="2147483689" r:id="rId5"/>
    <p:sldMasterId id="2147483692" r:id="rId6"/>
    <p:sldMasterId id="2147483695" r:id="rId7"/>
    <p:sldMasterId id="2147483708" r:id="rId8"/>
  </p:sldMasterIdLst>
  <p:notesMasterIdLst>
    <p:notesMasterId r:id="rId95"/>
  </p:notesMasterIdLst>
  <p:sldIdLst>
    <p:sldId id="257" r:id="rId9"/>
    <p:sldId id="453" r:id="rId10"/>
    <p:sldId id="263" r:id="rId11"/>
    <p:sldId id="259" r:id="rId12"/>
    <p:sldId id="498" r:id="rId13"/>
    <p:sldId id="500" r:id="rId14"/>
    <p:sldId id="648" r:id="rId15"/>
    <p:sldId id="611" r:id="rId16"/>
    <p:sldId id="663" r:id="rId17"/>
    <p:sldId id="617" r:id="rId18"/>
    <p:sldId id="629" r:id="rId19"/>
    <p:sldId id="978" r:id="rId20"/>
    <p:sldId id="457" r:id="rId21"/>
    <p:sldId id="458" r:id="rId22"/>
    <p:sldId id="459" r:id="rId23"/>
    <p:sldId id="643" r:id="rId24"/>
    <p:sldId id="460" r:id="rId25"/>
    <p:sldId id="537" r:id="rId26"/>
    <p:sldId id="979" r:id="rId27"/>
    <p:sldId id="480" r:id="rId28"/>
    <p:sldId id="481" r:id="rId29"/>
    <p:sldId id="482" r:id="rId30"/>
    <p:sldId id="484" r:id="rId31"/>
    <p:sldId id="483" r:id="rId32"/>
    <p:sldId id="485" r:id="rId33"/>
    <p:sldId id="486" r:id="rId34"/>
    <p:sldId id="487" r:id="rId35"/>
    <p:sldId id="496" r:id="rId36"/>
    <p:sldId id="307" r:id="rId37"/>
    <p:sldId id="501" r:id="rId38"/>
    <p:sldId id="645" r:id="rId39"/>
    <p:sldId id="488" r:id="rId40"/>
    <p:sldId id="550" r:id="rId41"/>
    <p:sldId id="551" r:id="rId42"/>
    <p:sldId id="649" r:id="rId43"/>
    <p:sldId id="491" r:id="rId44"/>
    <p:sldId id="492" r:id="rId45"/>
    <p:sldId id="493" r:id="rId46"/>
    <p:sldId id="490" r:id="rId47"/>
    <p:sldId id="494" r:id="rId48"/>
    <p:sldId id="514" r:id="rId49"/>
    <p:sldId id="540" r:id="rId50"/>
    <p:sldId id="541" r:id="rId51"/>
    <p:sldId id="515" r:id="rId52"/>
    <p:sldId id="557" r:id="rId53"/>
    <p:sldId id="558" r:id="rId54"/>
    <p:sldId id="559" r:id="rId55"/>
    <p:sldId id="560" r:id="rId56"/>
    <p:sldId id="561" r:id="rId57"/>
    <p:sldId id="562" r:id="rId58"/>
    <p:sldId id="563" r:id="rId59"/>
    <p:sldId id="564" r:id="rId60"/>
    <p:sldId id="565" r:id="rId61"/>
    <p:sldId id="566" r:id="rId62"/>
    <p:sldId id="569" r:id="rId63"/>
    <p:sldId id="570" r:id="rId64"/>
    <p:sldId id="571" r:id="rId65"/>
    <p:sldId id="572" r:id="rId66"/>
    <p:sldId id="630" r:id="rId67"/>
    <p:sldId id="646" r:id="rId68"/>
    <p:sldId id="666" r:id="rId69"/>
    <p:sldId id="647" r:id="rId70"/>
    <p:sldId id="980" r:id="rId71"/>
    <p:sldId id="655" r:id="rId72"/>
    <p:sldId id="654" r:id="rId73"/>
    <p:sldId id="653" r:id="rId74"/>
    <p:sldId id="652" r:id="rId75"/>
    <p:sldId id="650" r:id="rId76"/>
    <p:sldId id="651" r:id="rId77"/>
    <p:sldId id="656" r:id="rId78"/>
    <p:sldId id="657" r:id="rId79"/>
    <p:sldId id="658" r:id="rId80"/>
    <p:sldId id="659" r:id="rId81"/>
    <p:sldId id="661" r:id="rId82"/>
    <p:sldId id="662" r:id="rId83"/>
    <p:sldId id="981" r:id="rId84"/>
    <p:sldId id="664" r:id="rId85"/>
    <p:sldId id="960" r:id="rId86"/>
    <p:sldId id="665" r:id="rId87"/>
    <p:sldId id="983" r:id="rId88"/>
    <p:sldId id="420" r:id="rId89"/>
    <p:sldId id="421" r:id="rId90"/>
    <p:sldId id="513" r:id="rId91"/>
    <p:sldId id="438" r:id="rId92"/>
    <p:sldId id="442" r:id="rId93"/>
    <p:sldId id="529" r:id="rId9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452028-2121-4E49-B336-7942A1FEFD4F}">
          <p14:sldIdLst>
            <p14:sldId id="257"/>
            <p14:sldId id="453"/>
            <p14:sldId id="263"/>
            <p14:sldId id="259"/>
            <p14:sldId id="498"/>
            <p14:sldId id="500"/>
          </p14:sldIdLst>
        </p14:section>
        <p14:section name="Limitations RUM-MNL" id="{217DE301-D1CF-784E-BC95-71CE262FA7D3}">
          <p14:sldIdLst>
            <p14:sldId id="648"/>
            <p14:sldId id="611"/>
            <p14:sldId id="663"/>
            <p14:sldId id="617"/>
            <p14:sldId id="629"/>
          </p14:sldIdLst>
        </p14:section>
        <p14:section name="Theory-driven vs Data-driven" id="{26C54A09-7B7A-584E-A5AF-41C4A6967A2B}">
          <p14:sldIdLst>
            <p14:sldId id="978"/>
            <p14:sldId id="457"/>
            <p14:sldId id="458"/>
            <p14:sldId id="459"/>
            <p14:sldId id="643"/>
            <p14:sldId id="460"/>
            <p14:sldId id="537"/>
          </p14:sldIdLst>
        </p14:section>
        <p14:section name="ANNs" id="{164AD8BA-23C0-4447-83B6-478E9D074CFB}">
          <p14:sldIdLst>
            <p14:sldId id="979"/>
            <p14:sldId id="480"/>
            <p14:sldId id="481"/>
            <p14:sldId id="482"/>
            <p14:sldId id="484"/>
            <p14:sldId id="483"/>
            <p14:sldId id="485"/>
            <p14:sldId id="486"/>
            <p14:sldId id="487"/>
            <p14:sldId id="496"/>
            <p14:sldId id="307"/>
            <p14:sldId id="501"/>
            <p14:sldId id="645"/>
            <p14:sldId id="488"/>
            <p14:sldId id="550"/>
            <p14:sldId id="551"/>
            <p14:sldId id="649"/>
            <p14:sldId id="491"/>
            <p14:sldId id="492"/>
            <p14:sldId id="493"/>
            <p14:sldId id="490"/>
            <p14:sldId id="494"/>
            <p14:sldId id="514"/>
            <p14:sldId id="540"/>
            <p14:sldId id="541"/>
            <p14:sldId id="515"/>
          </p14:sldIdLst>
        </p14:section>
        <p14:section name="Performance metrics" id="{5CEB2287-7846-3042-87DB-206A401F67C6}">
          <p14:sldIdLst>
            <p14:sldId id="557"/>
            <p14:sldId id="558"/>
            <p14:sldId id="559"/>
            <p14:sldId id="560"/>
            <p14:sldId id="561"/>
            <p14:sldId id="562"/>
            <p14:sldId id="563"/>
            <p14:sldId id="564"/>
            <p14:sldId id="565"/>
            <p14:sldId id="566"/>
            <p14:sldId id="569"/>
            <p14:sldId id="570"/>
            <p14:sldId id="571"/>
            <p14:sldId id="572"/>
          </p14:sldIdLst>
        </p14:section>
        <p14:section name="Empirical example" id="{B86494E5-D8E6-9449-8130-DE252326B49B}">
          <p14:sldIdLst>
            <p14:sldId id="630"/>
            <p14:sldId id="646"/>
            <p14:sldId id="666"/>
            <p14:sldId id="647"/>
            <p14:sldId id="980"/>
            <p14:sldId id="655"/>
            <p14:sldId id="654"/>
            <p14:sldId id="653"/>
            <p14:sldId id="652"/>
            <p14:sldId id="650"/>
            <p14:sldId id="651"/>
            <p14:sldId id="656"/>
            <p14:sldId id="657"/>
            <p14:sldId id="658"/>
            <p14:sldId id="659"/>
            <p14:sldId id="661"/>
            <p14:sldId id="662"/>
            <p14:sldId id="981"/>
            <p14:sldId id="664"/>
            <p14:sldId id="960"/>
            <p14:sldId id="665"/>
            <p14:sldId id="983"/>
          </p14:sldIdLst>
        </p14:section>
        <p14:section name="Lab session 1" id="{B5100C27-16CA-4A05-9155-4B87B661EE18}">
          <p14:sldIdLst>
            <p14:sldId id="420"/>
            <p14:sldId id="421"/>
            <p14:sldId id="513"/>
            <p14:sldId id="438"/>
            <p14:sldId id="442"/>
            <p14:sldId id="5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00FF"/>
    <a:srgbClr val="3AB5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90"/>
    <p:restoredTop sz="76151"/>
  </p:normalViewPr>
  <p:slideViewPr>
    <p:cSldViewPr snapToGrid="0">
      <p:cViewPr varScale="1">
        <p:scale>
          <a:sx n="89" d="100"/>
          <a:sy n="89" d="100"/>
        </p:scale>
        <p:origin x="10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notesMaster" Target="notesMasters/notes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C97CB-A4CC-CC4D-A3F0-B49FE72F9AC4}" type="datetimeFigureOut">
              <a:rPr lang="en-GB" smtClean="0"/>
              <a:t>07/02/2024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6DF17-24B9-C246-AFBD-A6645EA30728}" type="slidenum">
              <a:rPr lang="en-GB" smtClean="0"/>
              <a:t>‹#›</a:t>
            </a:fld>
            <a:endParaRPr lang="en-GB"/>
          </a:p>
        </p:txBody>
      </p:sp>
    </p:spTree>
    <p:extLst>
      <p:ext uri="{BB962C8B-B14F-4D97-AF65-F5344CB8AC3E}">
        <p14:creationId xmlns:p14="http://schemas.microsoft.com/office/powerpoint/2010/main" val="147893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4809F-4B33-4060-A60F-28B3CB27534A}"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8228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756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3891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9457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4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576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2251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3490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188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90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765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D13008-DB3E-42C8-A7D3-D926736509C6}"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9094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8068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086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316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978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66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84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587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251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83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63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421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4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F5EF1-DB2F-B550-0E22-E9FF2B02D73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C6F0CB8-F802-E707-E1E3-CE6342AAD1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895E065-DE0C-43F0-8A6C-A1086E90A960}"/>
              </a:ext>
            </a:extLst>
          </p:cNvPr>
          <p:cNvSpPr>
            <a:spLocks noGrp="1"/>
          </p:cNvSpPr>
          <p:nvPr>
            <p:ph type="dt" sz="half" idx="10"/>
          </p:nvPr>
        </p:nvSpPr>
        <p:spPr/>
        <p:txBody>
          <a:bodyPr/>
          <a:lstStyle/>
          <a:p>
            <a:fld id="{231C7901-746D-E847-A4FB-2AC7E2637AD6}" type="datetimeFigureOut">
              <a:rPr lang="en-GB" smtClean="0"/>
              <a:t>07/02/2024</a:t>
            </a:fld>
            <a:endParaRPr lang="en-GB"/>
          </a:p>
        </p:txBody>
      </p:sp>
      <p:sp>
        <p:nvSpPr>
          <p:cNvPr id="5" name="Footer Placeholder 4">
            <a:extLst>
              <a:ext uri="{FF2B5EF4-FFF2-40B4-BE49-F238E27FC236}">
                <a16:creationId xmlns:a16="http://schemas.microsoft.com/office/drawing/2014/main" id="{494EAA22-8581-82EF-7783-E19FD868A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C9999A-3083-47D9-8238-52D6FEC48B46}"/>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5631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45E1-5E8F-472C-F532-2D5CD17F6BE3}"/>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E76D231-75AD-71A9-2934-602C7377277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B9E76CD-C9B4-3D08-1F56-D96F08D0B514}"/>
              </a:ext>
            </a:extLst>
          </p:cNvPr>
          <p:cNvSpPr>
            <a:spLocks noGrp="1"/>
          </p:cNvSpPr>
          <p:nvPr>
            <p:ph type="dt" sz="half" idx="10"/>
          </p:nvPr>
        </p:nvSpPr>
        <p:spPr/>
        <p:txBody>
          <a:bodyPr/>
          <a:lstStyle/>
          <a:p>
            <a:fld id="{231C7901-746D-E847-A4FB-2AC7E2637AD6}" type="datetimeFigureOut">
              <a:rPr lang="en-GB" smtClean="0"/>
              <a:t>07/02/2024</a:t>
            </a:fld>
            <a:endParaRPr lang="en-GB"/>
          </a:p>
        </p:txBody>
      </p:sp>
      <p:sp>
        <p:nvSpPr>
          <p:cNvPr id="5" name="Footer Placeholder 4">
            <a:extLst>
              <a:ext uri="{FF2B5EF4-FFF2-40B4-BE49-F238E27FC236}">
                <a16:creationId xmlns:a16="http://schemas.microsoft.com/office/drawing/2014/main" id="{C5F64D43-9F65-F392-C8F9-FF1F550443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974F65-26E5-47E7-783D-5022E036E6FD}"/>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1960333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E99DE-57AA-76D8-F4AA-05FFFB06DA1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51B4D27E-F0DB-7897-8DAE-F718EE21FE4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D31AA70-E396-9871-2515-743A2D612C25}"/>
              </a:ext>
            </a:extLst>
          </p:cNvPr>
          <p:cNvSpPr>
            <a:spLocks noGrp="1"/>
          </p:cNvSpPr>
          <p:nvPr>
            <p:ph type="dt" sz="half" idx="10"/>
          </p:nvPr>
        </p:nvSpPr>
        <p:spPr/>
        <p:txBody>
          <a:bodyPr/>
          <a:lstStyle/>
          <a:p>
            <a:fld id="{231C7901-746D-E847-A4FB-2AC7E2637AD6}" type="datetimeFigureOut">
              <a:rPr lang="en-GB" smtClean="0"/>
              <a:t>07/02/2024</a:t>
            </a:fld>
            <a:endParaRPr lang="en-GB"/>
          </a:p>
        </p:txBody>
      </p:sp>
      <p:sp>
        <p:nvSpPr>
          <p:cNvPr id="5" name="Footer Placeholder 4">
            <a:extLst>
              <a:ext uri="{FF2B5EF4-FFF2-40B4-BE49-F238E27FC236}">
                <a16:creationId xmlns:a16="http://schemas.microsoft.com/office/drawing/2014/main" id="{79D9EEA6-2C9F-A0A4-1671-BC1CF6F8D0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C6A8FF-B321-6F05-7C51-F4869E75CF3B}"/>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3331992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4" name="Rectangle 23"/>
          <p:cNvSpPr>
            <a:spLocks noChangeArrowheads="1"/>
          </p:cNvSpPr>
          <p:nvPr userDrawn="1"/>
        </p:nvSpPr>
        <p:spPr bwMode="auto">
          <a:xfrm>
            <a:off x="622300" y="2057400"/>
            <a:ext cx="9956800" cy="1981200"/>
          </a:xfrm>
          <a:prstGeom prst="rect">
            <a:avLst/>
          </a:prstGeom>
          <a:solidFill>
            <a:schemeClr val="bg1"/>
          </a:solidFill>
          <a:ln>
            <a:noFill/>
          </a:ln>
        </p:spPr>
        <p:txBody>
          <a:bodyPr wrap="none" anchor="ctr"/>
          <a:lstStyle/>
          <a:p>
            <a:pPr algn="r" fontAlgn="base">
              <a:spcBef>
                <a:spcPct val="0"/>
              </a:spcBef>
              <a:spcAft>
                <a:spcPct val="0"/>
              </a:spcAft>
            </a:pPr>
            <a:endParaRPr lang="nl-NL" sz="2200">
              <a:solidFill>
                <a:srgbClr val="000000"/>
              </a:solidFill>
            </a:endParaRPr>
          </a:p>
        </p:txBody>
      </p:sp>
      <p:sp>
        <p:nvSpPr>
          <p:cNvPr id="5" name="Rectangle 20"/>
          <p:cNvSpPr>
            <a:spLocks noChangeArrowheads="1"/>
          </p:cNvSpPr>
          <p:nvPr userDrawn="1"/>
        </p:nvSpPr>
        <p:spPr bwMode="auto">
          <a:xfrm>
            <a:off x="0" y="0"/>
            <a:ext cx="626533" cy="20574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6" name="Rectangle 21"/>
          <p:cNvSpPr>
            <a:spLocks noChangeArrowheads="1"/>
          </p:cNvSpPr>
          <p:nvPr userDrawn="1"/>
        </p:nvSpPr>
        <p:spPr bwMode="auto">
          <a:xfrm>
            <a:off x="0" y="6584950"/>
            <a:ext cx="12192000" cy="273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7" name="Line 22"/>
          <p:cNvSpPr>
            <a:spLocks noChangeShapeType="1"/>
          </p:cNvSpPr>
          <p:nvPr userDrawn="1"/>
        </p:nvSpPr>
        <p:spPr bwMode="auto">
          <a:xfrm>
            <a:off x="0" y="6781800"/>
            <a:ext cx="12192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8" name="Line 24"/>
          <p:cNvSpPr>
            <a:spLocks noChangeShapeType="1"/>
          </p:cNvSpPr>
          <p:nvPr userDrawn="1"/>
        </p:nvSpPr>
        <p:spPr bwMode="auto">
          <a:xfrm>
            <a:off x="0" y="6134100"/>
            <a:ext cx="1219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9" name="Text Box 27"/>
          <p:cNvSpPr txBox="1">
            <a:spLocks noChangeArrowheads="1"/>
          </p:cNvSpPr>
          <p:nvPr userDrawn="1"/>
        </p:nvSpPr>
        <p:spPr bwMode="white">
          <a:xfrm>
            <a:off x="914400" y="3641726"/>
            <a:ext cx="3251200" cy="244475"/>
          </a:xfrm>
          <a:prstGeom prst="rect">
            <a:avLst/>
          </a:prstGeom>
          <a:solidFill>
            <a:schemeClr val="bg1"/>
          </a:solidFill>
          <a:ln>
            <a:noFill/>
          </a:ln>
        </p:spPr>
        <p:txBody>
          <a:bodyPr lIns="0" tIns="0" rIns="0" bIns="0">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spcBef>
                <a:spcPct val="50000"/>
              </a:spcBef>
              <a:spcAft>
                <a:spcPct val="0"/>
              </a:spcAft>
              <a:defRPr/>
            </a:pPr>
            <a:fld id="{5B6703EA-A6C3-4CCA-867D-8951E351492D}" type="datetime1">
              <a:rPr lang="nl-NL" sz="1600" smtClean="0">
                <a:solidFill>
                  <a:srgbClr val="FFFFFF"/>
                </a:solidFill>
              </a:rPr>
              <a:pPr eaLnBrk="1" fontAlgn="base" hangingPunct="1">
                <a:spcBef>
                  <a:spcPct val="50000"/>
                </a:spcBef>
                <a:spcAft>
                  <a:spcPct val="0"/>
                </a:spcAft>
                <a:defRPr/>
              </a:pPr>
              <a:t>07-02-2024</a:t>
            </a:fld>
            <a:endParaRPr lang="nl-NL" sz="1600" dirty="0">
              <a:solidFill>
                <a:srgbClr val="FFFFFF"/>
              </a:solidFill>
            </a:endParaRPr>
          </a:p>
        </p:txBody>
      </p:sp>
      <p:pic>
        <p:nvPicPr>
          <p:cNvPr id="10" name="Picture 29" descr="TU_Delft_2.png                                                 00095E43Smidswater Server              C1CD65DB:"/>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1" y="6184900"/>
            <a:ext cx="118321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0"/>
          <p:cNvSpPr txBox="1">
            <a:spLocks noChangeArrowheads="1"/>
          </p:cNvSpPr>
          <p:nvPr userDrawn="1"/>
        </p:nvSpPr>
        <p:spPr bwMode="white">
          <a:xfrm>
            <a:off x="1998133" y="6572251"/>
            <a:ext cx="39624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spcBef>
                <a:spcPct val="50000"/>
              </a:spcBef>
              <a:spcAft>
                <a:spcPct val="0"/>
              </a:spcAft>
              <a:defRPr/>
            </a:pPr>
            <a:r>
              <a:rPr lang="nl-NL" sz="800">
                <a:solidFill>
                  <a:srgbClr val="FFFFFF"/>
                </a:solidFill>
              </a:rPr>
              <a:t>Challenge the future</a:t>
            </a:r>
            <a:endParaRPr lang="nl-NL" sz="2200">
              <a:solidFill>
                <a:srgbClr val="000000"/>
              </a:solidFill>
            </a:endParaRPr>
          </a:p>
        </p:txBody>
      </p:sp>
      <p:sp>
        <p:nvSpPr>
          <p:cNvPr id="12" name="Text Box 31"/>
          <p:cNvSpPr txBox="1">
            <a:spLocks noChangeArrowheads="1"/>
          </p:cNvSpPr>
          <p:nvPr userDrawn="1"/>
        </p:nvSpPr>
        <p:spPr bwMode="auto">
          <a:xfrm>
            <a:off x="1998133" y="6292850"/>
            <a:ext cx="1320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lnSpc>
                <a:spcPct val="90000"/>
              </a:lnSpc>
              <a:spcBef>
                <a:spcPct val="0"/>
              </a:spcBef>
              <a:spcAft>
                <a:spcPct val="0"/>
              </a:spcAft>
              <a:defRPr/>
            </a:pPr>
            <a:r>
              <a:rPr lang="nl-NL" sz="500">
                <a:solidFill>
                  <a:srgbClr val="000000"/>
                </a:solidFill>
              </a:rPr>
              <a:t>Delft</a:t>
            </a:r>
          </a:p>
          <a:p>
            <a:pPr eaLnBrk="1" fontAlgn="base" hangingPunct="1">
              <a:lnSpc>
                <a:spcPct val="90000"/>
              </a:lnSpc>
              <a:spcBef>
                <a:spcPct val="0"/>
              </a:spcBef>
              <a:spcAft>
                <a:spcPct val="0"/>
              </a:spcAft>
              <a:defRPr/>
            </a:pPr>
            <a:r>
              <a:rPr lang="nl-NL" sz="500">
                <a:solidFill>
                  <a:srgbClr val="000000"/>
                </a:solidFill>
              </a:rPr>
              <a:t>University of</a:t>
            </a:r>
          </a:p>
          <a:p>
            <a:pPr eaLnBrk="1" fontAlgn="base" hangingPunct="1">
              <a:lnSpc>
                <a:spcPct val="90000"/>
              </a:lnSpc>
              <a:spcBef>
                <a:spcPct val="0"/>
              </a:spcBef>
              <a:spcAft>
                <a:spcPct val="0"/>
              </a:spcAft>
              <a:defRPr/>
            </a:pPr>
            <a:r>
              <a:rPr lang="nl-NL" sz="500">
                <a:solidFill>
                  <a:srgbClr val="000000"/>
                </a:solidFill>
              </a:rPr>
              <a:t>Technology</a:t>
            </a:r>
            <a:endParaRPr lang="nl-NL" sz="2200">
              <a:solidFill>
                <a:srgbClr val="000000"/>
              </a:solidFill>
            </a:endParaRPr>
          </a:p>
        </p:txBody>
      </p:sp>
      <p:sp>
        <p:nvSpPr>
          <p:cNvPr id="271372" name="Rectangle 12"/>
          <p:cNvSpPr>
            <a:spLocks noGrp="1" noChangeArrowheads="1"/>
          </p:cNvSpPr>
          <p:nvPr>
            <p:ph type="ctrTitle"/>
          </p:nvPr>
        </p:nvSpPr>
        <p:spPr bwMode="white">
          <a:xfrm>
            <a:off x="914401" y="2286000"/>
            <a:ext cx="9241367" cy="457200"/>
          </a:xfrm>
        </p:spPr>
        <p:txBody>
          <a:bodyPr anchor="t"/>
          <a:lstStyle>
            <a:lvl1pPr marL="0" indent="0">
              <a:lnSpc>
                <a:spcPct val="80000"/>
              </a:lnSpc>
              <a:defRPr>
                <a:solidFill>
                  <a:schemeClr val="tx1"/>
                </a:solidFill>
              </a:defRPr>
            </a:lvl1pPr>
          </a:lstStyle>
          <a:p>
            <a:r>
              <a:rPr lang="nl-NL" dirty="0"/>
              <a:t>Click to </a:t>
            </a:r>
            <a:r>
              <a:rPr lang="nl-NL" dirty="0" err="1"/>
              <a:t>edit</a:t>
            </a:r>
            <a:r>
              <a:rPr lang="nl-NL" dirty="0"/>
              <a:t> </a:t>
            </a:r>
            <a:r>
              <a:rPr lang="nl-NL" dirty="0" err="1"/>
              <a:t>Master</a:t>
            </a:r>
            <a:r>
              <a:rPr lang="nl-NL" dirty="0"/>
              <a:t> </a:t>
            </a:r>
            <a:r>
              <a:rPr lang="nl-NL" dirty="0" err="1"/>
              <a:t>title</a:t>
            </a:r>
            <a:r>
              <a:rPr lang="nl-NL" dirty="0"/>
              <a:t> </a:t>
            </a:r>
            <a:r>
              <a:rPr lang="nl-NL" dirty="0" err="1"/>
              <a:t>style</a:t>
            </a:r>
            <a:endParaRPr lang="nl-NL" dirty="0"/>
          </a:p>
        </p:txBody>
      </p:sp>
      <p:sp>
        <p:nvSpPr>
          <p:cNvPr id="271393" name="Rectangle 33"/>
          <p:cNvSpPr>
            <a:spLocks noGrp="1" noChangeArrowheads="1"/>
          </p:cNvSpPr>
          <p:nvPr>
            <p:ph type="subTitle" sz="quarter" idx="1"/>
          </p:nvPr>
        </p:nvSpPr>
        <p:spPr bwMode="white">
          <a:xfrm>
            <a:off x="914401" y="2743200"/>
            <a:ext cx="9241367" cy="381000"/>
          </a:xfrm>
        </p:spPr>
        <p:txBody>
          <a:bodyPr/>
          <a:lstStyle>
            <a:lvl1pPr marL="0" indent="0">
              <a:buFontTx/>
              <a:buNone/>
              <a:defRPr sz="2400">
                <a:solidFill>
                  <a:schemeClr val="tx1"/>
                </a:solidFill>
                <a:latin typeface="Bookman Old Style" pitchFamily="18" charset="0"/>
              </a:defRPr>
            </a:lvl1pPr>
          </a:lstStyle>
          <a:p>
            <a:r>
              <a:rPr lang="en-US" dirty="0"/>
              <a:t>Click to edit Master subtitle style</a:t>
            </a:r>
          </a:p>
        </p:txBody>
      </p:sp>
    </p:spTree>
    <p:extLst>
      <p:ext uri="{BB962C8B-B14F-4D97-AF65-F5344CB8AC3E}">
        <p14:creationId xmlns:p14="http://schemas.microsoft.com/office/powerpoint/2010/main" val="395451597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251172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Tree>
    <p:extLst>
      <p:ext uri="{BB962C8B-B14F-4D97-AF65-F5344CB8AC3E}">
        <p14:creationId xmlns:p14="http://schemas.microsoft.com/office/powerpoint/2010/main" val="2787417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1234018" y="2286000"/>
            <a:ext cx="4997449"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434667" y="2286000"/>
            <a:ext cx="4997451"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57831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517795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808461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38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lstStyle>
            <a:lvl1pPr algn="l">
              <a:defRPr sz="2000" b="1"/>
            </a:lvl1pPr>
          </a:lstStyle>
          <a:p>
            <a:r>
              <a:rPr lang="nl-NL"/>
              <a:t>Klik om de stijl te bewerken</a:t>
            </a:r>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775838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A7C2-DC8D-8216-5E01-1F88391D8BC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85F2AE5-0F68-2FC9-21BE-7EF5B96538B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EA85368-DF28-CA56-A1C8-673C16DAE641}"/>
              </a:ext>
            </a:extLst>
          </p:cNvPr>
          <p:cNvSpPr>
            <a:spLocks noGrp="1"/>
          </p:cNvSpPr>
          <p:nvPr>
            <p:ph type="dt" sz="half" idx="10"/>
          </p:nvPr>
        </p:nvSpPr>
        <p:spPr/>
        <p:txBody>
          <a:bodyPr/>
          <a:lstStyle/>
          <a:p>
            <a:fld id="{231C7901-746D-E847-A4FB-2AC7E2637AD6}" type="datetimeFigureOut">
              <a:rPr lang="en-GB" smtClean="0"/>
              <a:t>07/02/2024</a:t>
            </a:fld>
            <a:endParaRPr lang="en-GB"/>
          </a:p>
        </p:txBody>
      </p:sp>
      <p:sp>
        <p:nvSpPr>
          <p:cNvPr id="5" name="Footer Placeholder 4">
            <a:extLst>
              <a:ext uri="{FF2B5EF4-FFF2-40B4-BE49-F238E27FC236}">
                <a16:creationId xmlns:a16="http://schemas.microsoft.com/office/drawing/2014/main" id="{DB780FCB-7077-57AF-FE85-713B5E92C4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D0D42A-C555-5544-E928-55A79DE2929D}"/>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6637475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098787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242823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83651" y="457200"/>
            <a:ext cx="2552700" cy="4876800"/>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1223434" y="457200"/>
            <a:ext cx="7457017" cy="4876800"/>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481127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preserve="1">
  <p:cSld name="Titel en grafiek">
    <p:spTree>
      <p:nvGrpSpPr>
        <p:cNvPr id="1" name=""/>
        <p:cNvGrpSpPr/>
        <p:nvPr/>
      </p:nvGrpSpPr>
      <p:grpSpPr>
        <a:xfrm>
          <a:off x="0" y="0"/>
          <a:ext cx="0" cy="0"/>
          <a:chOff x="0" y="0"/>
          <a:chExt cx="0" cy="0"/>
        </a:xfrm>
      </p:grpSpPr>
      <p:sp>
        <p:nvSpPr>
          <p:cNvPr id="2" name="Titel 1"/>
          <p:cNvSpPr>
            <a:spLocks noGrp="1"/>
          </p:cNvSpPr>
          <p:nvPr>
            <p:ph type="title"/>
          </p:nvPr>
        </p:nvSpPr>
        <p:spPr>
          <a:xfrm>
            <a:off x="1223434" y="457200"/>
            <a:ext cx="10212917" cy="1066800"/>
          </a:xfrm>
        </p:spPr>
        <p:txBody>
          <a:bodyPr/>
          <a:lstStyle/>
          <a:p>
            <a:r>
              <a:rPr lang="nl-NL"/>
              <a:t>Klik om de stijl te bewerken</a:t>
            </a:r>
          </a:p>
        </p:txBody>
      </p:sp>
      <p:sp>
        <p:nvSpPr>
          <p:cNvPr id="3" name="Tijdelijke aanduiding voor grafiek 2"/>
          <p:cNvSpPr>
            <a:spLocks noGrp="1"/>
          </p:cNvSpPr>
          <p:nvPr>
            <p:ph type="chart" idx="1"/>
          </p:nvPr>
        </p:nvSpPr>
        <p:spPr>
          <a:xfrm>
            <a:off x="1234018" y="2286000"/>
            <a:ext cx="10198100" cy="3048000"/>
          </a:xfrm>
        </p:spPr>
        <p:txBody>
          <a:bodyPr/>
          <a:lstStyle/>
          <a:p>
            <a:pPr lvl="0"/>
            <a:endParaRPr lang="nl-NL" noProof="0"/>
          </a:p>
        </p:txBody>
      </p:sp>
    </p:spTree>
    <p:extLst>
      <p:ext uri="{BB962C8B-B14F-4D97-AF65-F5344CB8AC3E}">
        <p14:creationId xmlns:p14="http://schemas.microsoft.com/office/powerpoint/2010/main" val="11962266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943843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4421367F-2F4A-4B48-AAE5-5816704EBDE8}"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31185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10"/>
          </p:nvPr>
        </p:nvSpPr>
        <p:spPr/>
        <p:txBody>
          <a:bodyPr/>
          <a:lstStyle/>
          <a:p>
            <a:fld id="{A5910415-8276-4E7F-AECA-B589B021D3EC}"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687901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44DDCA-7E9B-4EF3-9BB2-74CAED1C82D3}"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2277354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9F98FAA4-A6AC-4DAB-8A5D-EE6F95276737}" type="datetime1">
              <a:rPr lang="nl-NL" smtClean="0">
                <a:solidFill>
                  <a:prstClr val="black">
                    <a:tint val="75000"/>
                  </a:prstClr>
                </a:solidFill>
              </a:rPr>
              <a:pPr/>
              <a:t>07-02-2024</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592224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D244E494-F91E-431D-B31A-AFEFFD605BA9}" type="datetime1">
              <a:rPr lang="nl-NL" smtClean="0">
                <a:solidFill>
                  <a:prstClr val="black">
                    <a:tint val="75000"/>
                  </a:prstClr>
                </a:solidFill>
              </a:rPr>
              <a:pPr/>
              <a:t>07-02-2024</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663350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B71F-687F-8BCD-2B08-B10699AE84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9B6A825-F8AE-1A15-A97E-48870640A4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31FCD5C-FFF5-E5ED-745B-0DECE872D22A}"/>
              </a:ext>
            </a:extLst>
          </p:cNvPr>
          <p:cNvSpPr>
            <a:spLocks noGrp="1"/>
          </p:cNvSpPr>
          <p:nvPr>
            <p:ph type="dt" sz="half" idx="10"/>
          </p:nvPr>
        </p:nvSpPr>
        <p:spPr/>
        <p:txBody>
          <a:bodyPr/>
          <a:lstStyle/>
          <a:p>
            <a:fld id="{231C7901-746D-E847-A4FB-2AC7E2637AD6}" type="datetimeFigureOut">
              <a:rPr lang="en-GB" smtClean="0"/>
              <a:t>07/02/2024</a:t>
            </a:fld>
            <a:endParaRPr lang="en-GB"/>
          </a:p>
        </p:txBody>
      </p:sp>
      <p:sp>
        <p:nvSpPr>
          <p:cNvPr id="5" name="Footer Placeholder 4">
            <a:extLst>
              <a:ext uri="{FF2B5EF4-FFF2-40B4-BE49-F238E27FC236}">
                <a16:creationId xmlns:a16="http://schemas.microsoft.com/office/drawing/2014/main" id="{2BBF4B34-07A2-4831-37A5-5544F81AC6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BEBE38-BC8E-7BB5-672B-8DE509EB649F}"/>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74863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138BC6C8-83E7-49D8-935B-5B9BD545213E}" type="datetime1">
              <a:rPr lang="nl-NL" smtClean="0">
                <a:solidFill>
                  <a:prstClr val="black">
                    <a:tint val="75000"/>
                  </a:prstClr>
                </a:solidFill>
              </a:rPr>
              <a:pPr/>
              <a:t>07-02-2024</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861728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96157-F945-486C-88E3-611AC6F089FB}" type="datetime1">
              <a:rPr lang="nl-NL" smtClean="0">
                <a:solidFill>
                  <a:prstClr val="black">
                    <a:tint val="75000"/>
                  </a:prstClr>
                </a:solidFill>
              </a:rPr>
              <a:pPr/>
              <a:t>07-02-2024</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591313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10F863-4327-41B4-9E60-EB272B3CA28F}" type="datetime1">
              <a:rPr lang="nl-NL" smtClean="0">
                <a:solidFill>
                  <a:prstClr val="black">
                    <a:tint val="75000"/>
                  </a:prstClr>
                </a:solidFill>
              </a:rPr>
              <a:pPr/>
              <a:t>07-02-2024</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3326131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FBE12-8D35-4009-981A-6887545E9362}" type="datetime1">
              <a:rPr lang="nl-NL" smtClean="0">
                <a:solidFill>
                  <a:prstClr val="black">
                    <a:tint val="75000"/>
                  </a:prstClr>
                </a:solidFill>
              </a:rPr>
              <a:pPr/>
              <a:t>07-02-2024</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3917595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6CC24543-426A-4CD9-9222-8BEDE4AF62BE}"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169936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0CA7542A-3F1F-43BE-9A4B-265F650AD172}"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3052174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dirty="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10060183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910415-8276-4E7F-AECA-B589B021D3EC}" type="datetime1">
              <a:rPr kumimoji="0" lang="en-GB"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07/02/2024</a:t>
            </a:fld>
            <a:endParaRPr kumimoji="0" lang="en-GB"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080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A5910415-8276-4E7F-AECA-B589B021D3EC}" type="datetime1">
              <a:rPr lang="en-GB" noProof="0" smtClean="0">
                <a:solidFill>
                  <a:prstClr val="black">
                    <a:tint val="75000"/>
                  </a:prstClr>
                </a:solidFill>
              </a:rPr>
              <a:pPr/>
              <a:t>07/02/2024</a:t>
            </a:fld>
            <a:endParaRPr lang="en-GB" noProof="0"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noProof="0"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en-GB" noProof="0" smtClean="0">
                <a:solidFill>
                  <a:prstClr val="black">
                    <a:tint val="75000"/>
                  </a:prstClr>
                </a:solidFill>
              </a:rPr>
              <a:pPr/>
              <a:t>‹#›</a:t>
            </a:fld>
            <a:endParaRPr lang="en-GB" noProof="0" dirty="0">
              <a:solidFill>
                <a:prstClr val="black">
                  <a:tint val="75000"/>
                </a:prstClr>
              </a:solidFill>
            </a:endParaRPr>
          </a:p>
        </p:txBody>
      </p:sp>
    </p:spTree>
    <p:extLst>
      <p:ext uri="{BB962C8B-B14F-4D97-AF65-F5344CB8AC3E}">
        <p14:creationId xmlns:p14="http://schemas.microsoft.com/office/powerpoint/2010/main" val="27950167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3269811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0BB5-FDA4-B73F-E678-C67371126EF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CEDBC7F-4C31-0019-6F22-2BD23544F0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9B8F770-66D0-A3AE-DB91-2CD280D4B52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708B9BB-0941-5411-FC96-F4ED298193E1}"/>
              </a:ext>
            </a:extLst>
          </p:cNvPr>
          <p:cNvSpPr>
            <a:spLocks noGrp="1"/>
          </p:cNvSpPr>
          <p:nvPr>
            <p:ph type="dt" sz="half" idx="10"/>
          </p:nvPr>
        </p:nvSpPr>
        <p:spPr/>
        <p:txBody>
          <a:bodyPr/>
          <a:lstStyle/>
          <a:p>
            <a:fld id="{231C7901-746D-E847-A4FB-2AC7E2637AD6}" type="datetimeFigureOut">
              <a:rPr lang="en-GB" smtClean="0"/>
              <a:t>07/02/2024</a:t>
            </a:fld>
            <a:endParaRPr lang="en-GB"/>
          </a:p>
        </p:txBody>
      </p:sp>
      <p:sp>
        <p:nvSpPr>
          <p:cNvPr id="6" name="Footer Placeholder 5">
            <a:extLst>
              <a:ext uri="{FF2B5EF4-FFF2-40B4-BE49-F238E27FC236}">
                <a16:creationId xmlns:a16="http://schemas.microsoft.com/office/drawing/2014/main" id="{2A78980E-AB4F-0775-14E7-809CD6F0BF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6559CA-F414-465A-E60E-6C2879F1AF0A}"/>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26429921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A5910415-8276-4E7F-AECA-B589B021D3EC}" type="datetime1">
              <a:rPr lang="en-GB" noProof="0" smtClean="0">
                <a:solidFill>
                  <a:prstClr val="black">
                    <a:tint val="75000"/>
                  </a:prstClr>
                </a:solidFill>
              </a:rPr>
              <a:pPr/>
              <a:t>07/02/2024</a:t>
            </a:fld>
            <a:endParaRPr lang="en-GB" noProof="0"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noProof="0"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en-GB" noProof="0" smtClean="0">
                <a:solidFill>
                  <a:prstClr val="black">
                    <a:tint val="75000"/>
                  </a:prstClr>
                </a:solidFill>
              </a:rPr>
              <a:pPr/>
              <a:t>‹#›</a:t>
            </a:fld>
            <a:endParaRPr lang="en-GB" noProof="0" dirty="0">
              <a:solidFill>
                <a:prstClr val="black">
                  <a:tint val="75000"/>
                </a:prstClr>
              </a:solidFill>
            </a:endParaRPr>
          </a:p>
        </p:txBody>
      </p:sp>
    </p:spTree>
    <p:extLst>
      <p:ext uri="{BB962C8B-B14F-4D97-AF65-F5344CB8AC3E}">
        <p14:creationId xmlns:p14="http://schemas.microsoft.com/office/powerpoint/2010/main" val="997645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dirty="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2686587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4421367F-2F4A-4B48-AAE5-5816704EBDE8}"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2078385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10"/>
          </p:nvPr>
        </p:nvSpPr>
        <p:spPr/>
        <p:txBody>
          <a:bodyPr/>
          <a:lstStyle/>
          <a:p>
            <a:fld id="{A5910415-8276-4E7F-AECA-B589B021D3EC}"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7188593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44DDCA-7E9B-4EF3-9BB2-74CAED1C82D3}"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486917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9F98FAA4-A6AC-4DAB-8A5D-EE6F95276737}" type="datetime1">
              <a:rPr lang="nl-NL" smtClean="0">
                <a:solidFill>
                  <a:prstClr val="black">
                    <a:tint val="75000"/>
                  </a:prstClr>
                </a:solidFill>
              </a:rPr>
              <a:pPr/>
              <a:t>07-02-2024</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0090977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D244E494-F91E-431D-B31A-AFEFFD605BA9}" type="datetime1">
              <a:rPr lang="nl-NL" smtClean="0">
                <a:solidFill>
                  <a:prstClr val="black">
                    <a:tint val="75000"/>
                  </a:prstClr>
                </a:solidFill>
              </a:rPr>
              <a:pPr/>
              <a:t>07-02-2024</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148312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138BC6C8-83E7-49D8-935B-5B9BD545213E}" type="datetime1">
              <a:rPr lang="nl-NL" smtClean="0">
                <a:solidFill>
                  <a:prstClr val="black">
                    <a:tint val="75000"/>
                  </a:prstClr>
                </a:solidFill>
              </a:rPr>
              <a:pPr/>
              <a:t>07-02-2024</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688131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96157-F945-486C-88E3-611AC6F089FB}" type="datetime1">
              <a:rPr lang="nl-NL" smtClean="0">
                <a:solidFill>
                  <a:prstClr val="black">
                    <a:tint val="75000"/>
                  </a:prstClr>
                </a:solidFill>
              </a:rPr>
              <a:pPr/>
              <a:t>07-02-2024</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9399634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10F863-4327-41B4-9E60-EB272B3CA28F}" type="datetime1">
              <a:rPr lang="nl-NL" smtClean="0">
                <a:solidFill>
                  <a:prstClr val="black">
                    <a:tint val="75000"/>
                  </a:prstClr>
                </a:solidFill>
              </a:rPr>
              <a:pPr/>
              <a:t>07-02-2024</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848518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A699-7700-9056-E7FD-3D8D4414A08B}"/>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8088FB3-C14E-86F0-5205-9CA38CC770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9D515F8-4A17-3D36-88E4-554ED2E8052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EE3B6A7-ED80-BDE4-38FF-A6C9313D0B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E0EADE1-282E-F27F-9368-062F62ED976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6E3821CA-6258-5467-D16B-CA2CD0876427}"/>
              </a:ext>
            </a:extLst>
          </p:cNvPr>
          <p:cNvSpPr>
            <a:spLocks noGrp="1"/>
          </p:cNvSpPr>
          <p:nvPr>
            <p:ph type="dt" sz="half" idx="10"/>
          </p:nvPr>
        </p:nvSpPr>
        <p:spPr/>
        <p:txBody>
          <a:bodyPr/>
          <a:lstStyle/>
          <a:p>
            <a:fld id="{231C7901-746D-E847-A4FB-2AC7E2637AD6}" type="datetimeFigureOut">
              <a:rPr lang="en-GB" smtClean="0"/>
              <a:t>07/02/2024</a:t>
            </a:fld>
            <a:endParaRPr lang="en-GB"/>
          </a:p>
        </p:txBody>
      </p:sp>
      <p:sp>
        <p:nvSpPr>
          <p:cNvPr id="8" name="Footer Placeholder 7">
            <a:extLst>
              <a:ext uri="{FF2B5EF4-FFF2-40B4-BE49-F238E27FC236}">
                <a16:creationId xmlns:a16="http://schemas.microsoft.com/office/drawing/2014/main" id="{16842E57-32C9-1727-807E-C715E9E3AA9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D67673E-2AD5-139A-8099-0260BC0ED879}"/>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23999447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FBE12-8D35-4009-981A-6887545E9362}" type="datetime1">
              <a:rPr lang="nl-NL" smtClean="0">
                <a:solidFill>
                  <a:prstClr val="black">
                    <a:tint val="75000"/>
                  </a:prstClr>
                </a:solidFill>
              </a:rPr>
              <a:pPr/>
              <a:t>07-02-2024</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4257297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6CC24543-426A-4CD9-9222-8BEDE4AF62BE}"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8290555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0CA7542A-3F1F-43BE-9A4B-265F650AD172}"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4078617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421367F-2F4A-4B48-AAE5-5816704EBDE8}"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40321680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5910415-8276-4E7F-AECA-B589B021D3EC}"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2410623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7844DDCA-7E9B-4EF3-9BB2-74CAED1C82D3}"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6918556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9F98FAA4-A6AC-4DAB-8A5D-EE6F95276737}" type="datetime1">
              <a:rPr lang="nl-NL" smtClean="0">
                <a:solidFill>
                  <a:prstClr val="black">
                    <a:tint val="75000"/>
                  </a:prstClr>
                </a:solidFill>
              </a:rPr>
              <a:pPr/>
              <a:t>07-02-2024</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4409581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D244E494-F91E-431D-B31A-AFEFFD605BA9}" type="datetime1">
              <a:rPr lang="nl-NL" smtClean="0">
                <a:solidFill>
                  <a:prstClr val="black">
                    <a:tint val="75000"/>
                  </a:prstClr>
                </a:solidFill>
              </a:rPr>
              <a:pPr/>
              <a:t>07-02-2024</a:t>
            </a:fld>
            <a:endParaRPr lang="nl-NL">
              <a:solidFill>
                <a:prstClr val="black">
                  <a:tint val="75000"/>
                </a:prstClr>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4167577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138BC6C8-83E7-49D8-935B-5B9BD545213E}" type="datetime1">
              <a:rPr lang="nl-NL" smtClean="0">
                <a:solidFill>
                  <a:prstClr val="black">
                    <a:tint val="75000"/>
                  </a:prstClr>
                </a:solidFill>
              </a:rPr>
              <a:pPr/>
              <a:t>07-02-2024</a:t>
            </a:fld>
            <a:endParaRPr lang="nl-NL">
              <a:solidFill>
                <a:prstClr val="black">
                  <a:tint val="75000"/>
                </a:prstClr>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3527553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26496157-F945-486C-88E3-611AC6F089FB}" type="datetime1">
              <a:rPr lang="nl-NL" smtClean="0">
                <a:solidFill>
                  <a:prstClr val="black">
                    <a:tint val="75000"/>
                  </a:prstClr>
                </a:solidFill>
              </a:rPr>
              <a:pPr/>
              <a:t>07-02-2024</a:t>
            </a:fld>
            <a:endParaRPr lang="nl-NL">
              <a:solidFill>
                <a:prstClr val="black">
                  <a:tint val="75000"/>
                </a:prstClr>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927339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6D81-0CA5-24B8-C175-A47CDA728CC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B97FF9A-57A0-C337-9096-3385E9C825C2}"/>
              </a:ext>
            </a:extLst>
          </p:cNvPr>
          <p:cNvSpPr>
            <a:spLocks noGrp="1"/>
          </p:cNvSpPr>
          <p:nvPr>
            <p:ph type="dt" sz="half" idx="10"/>
          </p:nvPr>
        </p:nvSpPr>
        <p:spPr/>
        <p:txBody>
          <a:bodyPr/>
          <a:lstStyle/>
          <a:p>
            <a:fld id="{231C7901-746D-E847-A4FB-2AC7E2637AD6}" type="datetimeFigureOut">
              <a:rPr lang="en-GB" smtClean="0"/>
              <a:t>07/02/2024</a:t>
            </a:fld>
            <a:endParaRPr lang="en-GB"/>
          </a:p>
        </p:txBody>
      </p:sp>
      <p:sp>
        <p:nvSpPr>
          <p:cNvPr id="4" name="Footer Placeholder 3">
            <a:extLst>
              <a:ext uri="{FF2B5EF4-FFF2-40B4-BE49-F238E27FC236}">
                <a16:creationId xmlns:a16="http://schemas.microsoft.com/office/drawing/2014/main" id="{E38B7B73-7F33-B0E3-7858-3A220D44351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DD5C68-E9B6-BD2E-76F1-8725DB898875}"/>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2295663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110F863-4327-41B4-9E60-EB272B3CA28F}" type="datetime1">
              <a:rPr lang="nl-NL" smtClean="0">
                <a:solidFill>
                  <a:prstClr val="black">
                    <a:tint val="75000"/>
                  </a:prstClr>
                </a:solidFill>
              </a:rPr>
              <a:pPr/>
              <a:t>07-02-2024</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2719546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9EAFBE12-8D35-4009-981A-6887545E9362}" type="datetime1">
              <a:rPr lang="nl-NL" smtClean="0">
                <a:solidFill>
                  <a:prstClr val="black">
                    <a:tint val="75000"/>
                  </a:prstClr>
                </a:solidFill>
              </a:rPr>
              <a:pPr/>
              <a:t>07-02-2024</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7510192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CC24543-426A-4CD9-9222-8BEDE4AF62BE}"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8869224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CA7542A-3F1F-43BE-9A4B-265F650AD172}"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632304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7442FD-1237-7CC4-0C23-7330BA14AA48}"/>
              </a:ext>
            </a:extLst>
          </p:cNvPr>
          <p:cNvSpPr>
            <a:spLocks noGrp="1"/>
          </p:cNvSpPr>
          <p:nvPr>
            <p:ph type="dt" sz="half" idx="10"/>
          </p:nvPr>
        </p:nvSpPr>
        <p:spPr/>
        <p:txBody>
          <a:bodyPr/>
          <a:lstStyle/>
          <a:p>
            <a:fld id="{231C7901-746D-E847-A4FB-2AC7E2637AD6}" type="datetimeFigureOut">
              <a:rPr lang="en-GB" smtClean="0"/>
              <a:t>07/02/2024</a:t>
            </a:fld>
            <a:endParaRPr lang="en-GB"/>
          </a:p>
        </p:txBody>
      </p:sp>
      <p:sp>
        <p:nvSpPr>
          <p:cNvPr id="3" name="Footer Placeholder 2">
            <a:extLst>
              <a:ext uri="{FF2B5EF4-FFF2-40B4-BE49-F238E27FC236}">
                <a16:creationId xmlns:a16="http://schemas.microsoft.com/office/drawing/2014/main" id="{A9A74FD6-6DE0-72EB-61C2-357760C20B5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F374C31-BBEE-3E9C-4296-57A1D8EAFFF1}"/>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337780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48F1-48BC-DC45-9E02-E4E8740DCDD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706719F-D21F-898B-8856-BE0D3B068B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7D00702-F311-F127-02C9-1D8C582782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C3A065-4876-02E2-8F37-EA59EE84B5A7}"/>
              </a:ext>
            </a:extLst>
          </p:cNvPr>
          <p:cNvSpPr>
            <a:spLocks noGrp="1"/>
          </p:cNvSpPr>
          <p:nvPr>
            <p:ph type="dt" sz="half" idx="10"/>
          </p:nvPr>
        </p:nvSpPr>
        <p:spPr/>
        <p:txBody>
          <a:bodyPr/>
          <a:lstStyle/>
          <a:p>
            <a:fld id="{231C7901-746D-E847-A4FB-2AC7E2637AD6}" type="datetimeFigureOut">
              <a:rPr lang="en-GB" smtClean="0"/>
              <a:t>07/02/2024</a:t>
            </a:fld>
            <a:endParaRPr lang="en-GB"/>
          </a:p>
        </p:txBody>
      </p:sp>
      <p:sp>
        <p:nvSpPr>
          <p:cNvPr id="6" name="Footer Placeholder 5">
            <a:extLst>
              <a:ext uri="{FF2B5EF4-FFF2-40B4-BE49-F238E27FC236}">
                <a16:creationId xmlns:a16="http://schemas.microsoft.com/office/drawing/2014/main" id="{4F49F898-71D6-4115-F550-662A124698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33FACD-6545-80D1-8718-1B38C610B284}"/>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173288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352E-F06B-B21A-F20E-04BD14D9EB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7F512C0-D19D-B830-302D-472DFD35FA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AE2110E-02C9-C3CB-B14E-EAA15D3B3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DB3FD7-AC91-5CA3-693F-6C357D7CF477}"/>
              </a:ext>
            </a:extLst>
          </p:cNvPr>
          <p:cNvSpPr>
            <a:spLocks noGrp="1"/>
          </p:cNvSpPr>
          <p:nvPr>
            <p:ph type="dt" sz="half" idx="10"/>
          </p:nvPr>
        </p:nvSpPr>
        <p:spPr/>
        <p:txBody>
          <a:bodyPr/>
          <a:lstStyle/>
          <a:p>
            <a:fld id="{231C7901-746D-E847-A4FB-2AC7E2637AD6}" type="datetimeFigureOut">
              <a:rPr lang="en-GB" smtClean="0"/>
              <a:t>07/02/2024</a:t>
            </a:fld>
            <a:endParaRPr lang="en-GB"/>
          </a:p>
        </p:txBody>
      </p:sp>
      <p:sp>
        <p:nvSpPr>
          <p:cNvPr id="6" name="Footer Placeholder 5">
            <a:extLst>
              <a:ext uri="{FF2B5EF4-FFF2-40B4-BE49-F238E27FC236}">
                <a16:creationId xmlns:a16="http://schemas.microsoft.com/office/drawing/2014/main" id="{11623C49-126F-D1B8-2457-51998B850B8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45DF3B-08E5-E9CC-B33F-23712D249BD8}"/>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749685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7.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8.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EA104-C82C-66A4-E8FC-B669D5B5DB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849223D-7475-130D-B53E-0C9F660D55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FCAF772-58B6-3C26-4069-3715627D8C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C7901-746D-E847-A4FB-2AC7E2637AD6}" type="datetimeFigureOut">
              <a:rPr lang="en-GB" smtClean="0"/>
              <a:t>07/02/2024</a:t>
            </a:fld>
            <a:endParaRPr lang="en-GB"/>
          </a:p>
        </p:txBody>
      </p:sp>
      <p:sp>
        <p:nvSpPr>
          <p:cNvPr id="5" name="Footer Placeholder 4">
            <a:extLst>
              <a:ext uri="{FF2B5EF4-FFF2-40B4-BE49-F238E27FC236}">
                <a16:creationId xmlns:a16="http://schemas.microsoft.com/office/drawing/2014/main" id="{49F238B4-63B2-DE28-C5E5-635BC3CF41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76C41B2-21A0-2A65-BD0D-AFCCB68412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9C9FE5-60B3-8E46-BD00-AB2C941A6A6D}" type="slidenum">
              <a:rPr lang="en-GB" smtClean="0"/>
              <a:t>‹#›</a:t>
            </a:fld>
            <a:endParaRPr lang="en-GB"/>
          </a:p>
        </p:txBody>
      </p:sp>
    </p:spTree>
    <p:extLst>
      <p:ext uri="{BB962C8B-B14F-4D97-AF65-F5344CB8AC3E}">
        <p14:creationId xmlns:p14="http://schemas.microsoft.com/office/powerpoint/2010/main" val="3345092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132514"/>
            <a:ext cx="12192000" cy="725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1027" name="Rectangle 10"/>
          <p:cNvSpPr>
            <a:spLocks noGrp="1" noChangeArrowheads="1"/>
          </p:cNvSpPr>
          <p:nvPr>
            <p:ph type="title"/>
          </p:nvPr>
        </p:nvSpPr>
        <p:spPr bwMode="auto">
          <a:xfrm>
            <a:off x="1223434" y="457200"/>
            <a:ext cx="1021291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nl-NL"/>
              <a:t>Click to edit Master title style</a:t>
            </a:r>
          </a:p>
        </p:txBody>
      </p:sp>
      <p:sp>
        <p:nvSpPr>
          <p:cNvPr id="1028" name="Rectangle 11"/>
          <p:cNvSpPr>
            <a:spLocks noGrp="1" noChangeArrowheads="1"/>
          </p:cNvSpPr>
          <p:nvPr>
            <p:ph type="body" idx="1"/>
          </p:nvPr>
        </p:nvSpPr>
        <p:spPr bwMode="auto">
          <a:xfrm>
            <a:off x="1234018" y="2286000"/>
            <a:ext cx="101981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1029" name="Rectangle 17"/>
          <p:cNvSpPr>
            <a:spLocks noChangeArrowheads="1"/>
          </p:cNvSpPr>
          <p:nvPr/>
        </p:nvSpPr>
        <p:spPr bwMode="auto">
          <a:xfrm>
            <a:off x="10187517" y="6297613"/>
            <a:ext cx="71966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fontAlgn="base">
              <a:spcBef>
                <a:spcPct val="0"/>
              </a:spcBef>
              <a:spcAft>
                <a:spcPct val="0"/>
              </a:spcAft>
            </a:pPr>
            <a:fld id="{166333BC-55C7-4FC2-A6F7-A7AECB2020EF}" type="slidenum">
              <a:rPr lang="nl-NL" sz="1300">
                <a:solidFill>
                  <a:srgbClr val="000000"/>
                </a:solidFill>
              </a:rPr>
              <a:pPr algn="r" fontAlgn="base">
                <a:spcBef>
                  <a:spcPct val="0"/>
                </a:spcBef>
                <a:spcAft>
                  <a:spcPct val="0"/>
                </a:spcAft>
              </a:pPr>
              <a:t>‹#›</a:t>
            </a:fld>
            <a:endParaRPr lang="nl-NL" sz="1300">
              <a:solidFill>
                <a:srgbClr val="000000"/>
              </a:solidFill>
            </a:endParaRPr>
          </a:p>
        </p:txBody>
      </p:sp>
      <p:sp>
        <p:nvSpPr>
          <p:cNvPr id="1030" name="Rectangle 19"/>
          <p:cNvSpPr>
            <a:spLocks noChangeArrowheads="1"/>
          </p:cNvSpPr>
          <p:nvPr userDrawn="1"/>
        </p:nvSpPr>
        <p:spPr bwMode="auto">
          <a:xfrm>
            <a:off x="0" y="6584950"/>
            <a:ext cx="12192000" cy="273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1031" name="Line 20"/>
          <p:cNvSpPr>
            <a:spLocks noChangeShapeType="1"/>
          </p:cNvSpPr>
          <p:nvPr userDrawn="1"/>
        </p:nvSpPr>
        <p:spPr bwMode="auto">
          <a:xfrm>
            <a:off x="0" y="6781800"/>
            <a:ext cx="12192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pic>
        <p:nvPicPr>
          <p:cNvPr id="1032" name="Picture 21" descr="TU_Delft_2.png                                                 00095E43Smidswater Server              C1CD65DB:"/>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62001" y="6184900"/>
            <a:ext cx="118321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Line 22"/>
          <p:cNvSpPr>
            <a:spLocks noChangeShapeType="1"/>
          </p:cNvSpPr>
          <p:nvPr userDrawn="1"/>
        </p:nvSpPr>
        <p:spPr bwMode="auto">
          <a:xfrm>
            <a:off x="0" y="6134100"/>
            <a:ext cx="1219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1034" name="Text Box 23"/>
          <p:cNvSpPr txBox="1">
            <a:spLocks noChangeArrowheads="1"/>
          </p:cNvSpPr>
          <p:nvPr userDrawn="1"/>
        </p:nvSpPr>
        <p:spPr bwMode="auto">
          <a:xfrm>
            <a:off x="4165600" y="6248401"/>
            <a:ext cx="58928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algn="r" eaLnBrk="1" fontAlgn="base" hangingPunct="1">
              <a:spcBef>
                <a:spcPct val="50000"/>
              </a:spcBef>
              <a:spcAft>
                <a:spcPct val="0"/>
              </a:spcAft>
              <a:defRPr/>
            </a:pPr>
            <a:r>
              <a:rPr lang="nl-NL" sz="1300">
                <a:solidFill>
                  <a:srgbClr val="108BD9"/>
                </a:solidFill>
                <a:latin typeface="ArialMS" charset="0"/>
              </a:rPr>
              <a:t>Regret in Traveler Decision Making</a:t>
            </a:r>
            <a:endParaRPr lang="nl-NL" sz="1400">
              <a:solidFill>
                <a:srgbClr val="108BD9"/>
              </a:solidFill>
              <a:latin typeface="ArialMS" charset="0"/>
            </a:endParaRPr>
          </a:p>
        </p:txBody>
      </p:sp>
      <p:sp>
        <p:nvSpPr>
          <p:cNvPr id="1035" name="Rectangle 28"/>
          <p:cNvSpPr>
            <a:spLocks noChangeArrowheads="1"/>
          </p:cNvSpPr>
          <p:nvPr userDrawn="1"/>
        </p:nvSpPr>
        <p:spPr bwMode="auto">
          <a:xfrm>
            <a:off x="0" y="0"/>
            <a:ext cx="626533" cy="20574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Tree>
    <p:extLst>
      <p:ext uri="{BB962C8B-B14F-4D97-AF65-F5344CB8AC3E}">
        <p14:creationId xmlns:p14="http://schemas.microsoft.com/office/powerpoint/2010/main" val="854854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marL="857250" indent="-857250" algn="l" rtl="0" eaLnBrk="0" fontAlgn="base" hangingPunct="0">
        <a:spcBef>
          <a:spcPct val="0"/>
        </a:spcBef>
        <a:spcAft>
          <a:spcPct val="0"/>
        </a:spcAft>
        <a:defRPr sz="3300">
          <a:solidFill>
            <a:schemeClr val="tx1"/>
          </a:solidFill>
          <a:latin typeface="+mj-lt"/>
          <a:ea typeface="+mj-ea"/>
          <a:cs typeface="+mj-cs"/>
        </a:defRPr>
      </a:lvl1pPr>
      <a:lvl2pPr marL="857250" indent="-857250" algn="l" rtl="0" eaLnBrk="0" fontAlgn="base" hangingPunct="0">
        <a:spcBef>
          <a:spcPct val="0"/>
        </a:spcBef>
        <a:spcAft>
          <a:spcPct val="0"/>
        </a:spcAft>
        <a:defRPr sz="3300">
          <a:solidFill>
            <a:schemeClr val="tx1"/>
          </a:solidFill>
          <a:latin typeface="Bookman Old Style" pitchFamily="18" charset="0"/>
        </a:defRPr>
      </a:lvl2pPr>
      <a:lvl3pPr marL="857250" indent="-857250" algn="l" rtl="0" eaLnBrk="0" fontAlgn="base" hangingPunct="0">
        <a:spcBef>
          <a:spcPct val="0"/>
        </a:spcBef>
        <a:spcAft>
          <a:spcPct val="0"/>
        </a:spcAft>
        <a:defRPr sz="3300">
          <a:solidFill>
            <a:schemeClr val="tx1"/>
          </a:solidFill>
          <a:latin typeface="Bookman Old Style" pitchFamily="18" charset="0"/>
        </a:defRPr>
      </a:lvl3pPr>
      <a:lvl4pPr marL="857250" indent="-857250" algn="l" rtl="0" eaLnBrk="0" fontAlgn="base" hangingPunct="0">
        <a:spcBef>
          <a:spcPct val="0"/>
        </a:spcBef>
        <a:spcAft>
          <a:spcPct val="0"/>
        </a:spcAft>
        <a:defRPr sz="3300">
          <a:solidFill>
            <a:schemeClr val="tx1"/>
          </a:solidFill>
          <a:latin typeface="Bookman Old Style" pitchFamily="18" charset="0"/>
        </a:defRPr>
      </a:lvl4pPr>
      <a:lvl5pPr marL="857250" indent="-857250" algn="l" rtl="0" eaLnBrk="0" fontAlgn="base" hangingPunct="0">
        <a:spcBef>
          <a:spcPct val="0"/>
        </a:spcBef>
        <a:spcAft>
          <a:spcPct val="0"/>
        </a:spcAft>
        <a:defRPr sz="3300">
          <a:solidFill>
            <a:schemeClr val="tx1"/>
          </a:solidFill>
          <a:latin typeface="Bookman Old Style" pitchFamily="18" charset="0"/>
        </a:defRPr>
      </a:lvl5pPr>
      <a:lvl6pPr marL="1314450" indent="-857250" algn="l" rtl="0" fontAlgn="base">
        <a:spcBef>
          <a:spcPct val="0"/>
        </a:spcBef>
        <a:spcAft>
          <a:spcPct val="0"/>
        </a:spcAft>
        <a:defRPr sz="3300">
          <a:solidFill>
            <a:schemeClr val="tx1"/>
          </a:solidFill>
          <a:latin typeface="Bookman Old Style" pitchFamily="18" charset="0"/>
        </a:defRPr>
      </a:lvl6pPr>
      <a:lvl7pPr marL="1771650" indent="-857250" algn="l" rtl="0" fontAlgn="base">
        <a:spcBef>
          <a:spcPct val="0"/>
        </a:spcBef>
        <a:spcAft>
          <a:spcPct val="0"/>
        </a:spcAft>
        <a:defRPr sz="3300">
          <a:solidFill>
            <a:schemeClr val="tx1"/>
          </a:solidFill>
          <a:latin typeface="Bookman Old Style" pitchFamily="18" charset="0"/>
        </a:defRPr>
      </a:lvl7pPr>
      <a:lvl8pPr marL="2228850" indent="-857250" algn="l" rtl="0" fontAlgn="base">
        <a:spcBef>
          <a:spcPct val="0"/>
        </a:spcBef>
        <a:spcAft>
          <a:spcPct val="0"/>
        </a:spcAft>
        <a:defRPr sz="3300">
          <a:solidFill>
            <a:schemeClr val="tx1"/>
          </a:solidFill>
          <a:latin typeface="Bookman Old Style" pitchFamily="18" charset="0"/>
        </a:defRPr>
      </a:lvl8pPr>
      <a:lvl9pPr marL="2686050" indent="-857250" algn="l" rtl="0" fontAlgn="base">
        <a:spcBef>
          <a:spcPct val="0"/>
        </a:spcBef>
        <a:spcAft>
          <a:spcPct val="0"/>
        </a:spcAft>
        <a:defRPr sz="3300">
          <a:solidFill>
            <a:schemeClr val="tx1"/>
          </a:solidFill>
          <a:latin typeface="Bookman Old Style" pitchFamily="18" charset="0"/>
        </a:defRPr>
      </a:lvl9pPr>
    </p:titleStyle>
    <p:bodyStyle>
      <a:lvl1pPr marL="195263" indent="-195263" algn="l" rtl="0" eaLnBrk="0" fontAlgn="base" hangingPunct="0">
        <a:lnSpc>
          <a:spcPts val="2500"/>
        </a:lnSpc>
        <a:spcBef>
          <a:spcPct val="0"/>
        </a:spcBef>
        <a:spcAft>
          <a:spcPct val="0"/>
        </a:spcAft>
        <a:buClr>
          <a:schemeClr val="bg2"/>
        </a:buClr>
        <a:buChar char="•"/>
        <a:defRPr sz="2000">
          <a:solidFill>
            <a:schemeClr val="tx1"/>
          </a:solidFill>
          <a:latin typeface="+mn-lt"/>
          <a:ea typeface="+mn-ea"/>
          <a:cs typeface="+mn-cs"/>
        </a:defRPr>
      </a:lvl1pPr>
      <a:lvl2pPr marL="576263" indent="-190500" algn="l" rtl="0" eaLnBrk="0" fontAlgn="base" hangingPunct="0">
        <a:lnSpc>
          <a:spcPts val="2500"/>
        </a:lnSpc>
        <a:spcBef>
          <a:spcPct val="0"/>
        </a:spcBef>
        <a:spcAft>
          <a:spcPct val="0"/>
        </a:spcAft>
        <a:buClr>
          <a:schemeClr val="bg2"/>
        </a:buClr>
        <a:buFont typeface="Times" pitchFamily="18" charset="0"/>
        <a:buChar char="•"/>
        <a:defRPr>
          <a:solidFill>
            <a:schemeClr val="tx1"/>
          </a:solidFill>
          <a:latin typeface="+mn-lt"/>
        </a:defRPr>
      </a:lvl2pPr>
      <a:lvl3pPr marL="957263" indent="-190500" algn="l" rtl="0" eaLnBrk="0" fontAlgn="base" hangingPunct="0">
        <a:lnSpc>
          <a:spcPts val="2500"/>
        </a:lnSpc>
        <a:spcBef>
          <a:spcPct val="0"/>
        </a:spcBef>
        <a:spcAft>
          <a:spcPct val="0"/>
        </a:spcAft>
        <a:buClr>
          <a:schemeClr val="bg2"/>
        </a:buClr>
        <a:buFont typeface="Times" pitchFamily="18" charset="0"/>
        <a:buChar char="•"/>
        <a:defRPr sz="1600">
          <a:solidFill>
            <a:schemeClr val="tx1"/>
          </a:solidFill>
          <a:latin typeface="+mn-lt"/>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defRPr>
      </a:lvl4pPr>
      <a:lvl5pPr marL="1719263" indent="-190500" algn="l" rtl="0" eaLnBrk="0" fontAlgn="base" hangingPunct="0">
        <a:lnSpc>
          <a:spcPts val="2500"/>
        </a:lnSpc>
        <a:spcBef>
          <a:spcPct val="0"/>
        </a:spcBef>
        <a:spcAft>
          <a:spcPct val="0"/>
        </a:spcAft>
        <a:buClr>
          <a:schemeClr val="bg2"/>
        </a:buClr>
        <a:buChar char="•"/>
        <a:defRPr sz="1200">
          <a:solidFill>
            <a:schemeClr val="tx1"/>
          </a:solidFill>
          <a:latin typeface="+mn-lt"/>
        </a:defRPr>
      </a:lvl5pPr>
      <a:lvl6pPr marL="2176463" indent="-190500" algn="l" rtl="0" fontAlgn="base">
        <a:lnSpc>
          <a:spcPts val="2500"/>
        </a:lnSpc>
        <a:spcBef>
          <a:spcPct val="0"/>
        </a:spcBef>
        <a:spcAft>
          <a:spcPct val="0"/>
        </a:spcAft>
        <a:buClr>
          <a:schemeClr val="bg2"/>
        </a:buClr>
        <a:buChar char="•"/>
        <a:defRPr sz="1200">
          <a:solidFill>
            <a:schemeClr val="tx1"/>
          </a:solidFill>
          <a:latin typeface="+mn-lt"/>
        </a:defRPr>
      </a:lvl6pPr>
      <a:lvl7pPr marL="2633663" indent="-190500" algn="l" rtl="0" fontAlgn="base">
        <a:lnSpc>
          <a:spcPts val="2500"/>
        </a:lnSpc>
        <a:spcBef>
          <a:spcPct val="0"/>
        </a:spcBef>
        <a:spcAft>
          <a:spcPct val="0"/>
        </a:spcAft>
        <a:buClr>
          <a:schemeClr val="bg2"/>
        </a:buClr>
        <a:buChar char="•"/>
        <a:defRPr sz="1200">
          <a:solidFill>
            <a:schemeClr val="tx1"/>
          </a:solidFill>
          <a:latin typeface="+mn-lt"/>
        </a:defRPr>
      </a:lvl7pPr>
      <a:lvl8pPr marL="3090863" indent="-190500" algn="l" rtl="0" fontAlgn="base">
        <a:lnSpc>
          <a:spcPts val="2500"/>
        </a:lnSpc>
        <a:spcBef>
          <a:spcPct val="0"/>
        </a:spcBef>
        <a:spcAft>
          <a:spcPct val="0"/>
        </a:spcAft>
        <a:buClr>
          <a:schemeClr val="bg2"/>
        </a:buClr>
        <a:buChar char="•"/>
        <a:defRPr sz="1200">
          <a:solidFill>
            <a:schemeClr val="tx1"/>
          </a:solidFill>
          <a:latin typeface="+mn-lt"/>
        </a:defRPr>
      </a:lvl8pPr>
      <a:lvl9pPr marL="3548063" indent="-190500" algn="l" rtl="0" fontAlgn="base">
        <a:lnSpc>
          <a:spcPts val="2500"/>
        </a:lnSpc>
        <a:spcBef>
          <a:spcPct val="0"/>
        </a:spcBef>
        <a:spcAft>
          <a:spcPct val="0"/>
        </a:spcAft>
        <a:buClr>
          <a:schemeClr val="bg2"/>
        </a:buClr>
        <a:buChar char="•"/>
        <a:defRPr sz="12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99A35-E2B0-4028-8D0E-E17FB9C7392D}"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409081045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3930050908"/>
      </p:ext>
    </p:extLst>
  </p:cSld>
  <p:clrMap bg1="lt1" tx1="dk1" bg2="lt2" tx2="dk2" accent1="accent1" accent2="accent2" accent3="accent3" accent4="accent4" accent5="accent5" accent6="accent6" hlink="hlink" folHlink="folHlink"/>
  <p:sldLayoutIdLst>
    <p:sldLayoutId id="2147483688" r:id="rId1"/>
    <p:sldLayoutId id="2147483707"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1306380561"/>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2963900140"/>
      </p:ext>
    </p:extLst>
  </p:cSld>
  <p:clrMap bg1="lt1" tx1="dk1" bg2="lt2" tx2="dk2" accent1="accent1" accent2="accent2" accent3="accent3" accent4="accent4" accent5="accent5" accent6="accent6" hlink="hlink" folHlink="folHlink"/>
  <p:sldLayoutIdLst>
    <p:sldLayoutId id="2147483693" r:id="rId1"/>
    <p:sldLayoutId id="2147483694"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99A35-E2B0-4028-8D0E-E17FB9C7392D}" type="datetime1">
              <a:rPr lang="nl-NL" smtClean="0">
                <a:solidFill>
                  <a:prstClr val="black">
                    <a:tint val="75000"/>
                  </a:prstClr>
                </a:solidFill>
              </a:rPr>
              <a:pPr/>
              <a:t>07-02-2024</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9720739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09600" y="1600201"/>
            <a:ext cx="10972800" cy="51212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6678208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16.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19.wmf"/><Relationship Id="rId5" Type="http://schemas.openxmlformats.org/officeDocument/2006/relationships/oleObject" Target="../embeddings/oleObject1.bin"/><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3.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40.xml"/><Relationship Id="rId5" Type="http://schemas.openxmlformats.org/officeDocument/2006/relationships/image" Target="../media/image24.png"/><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28.wmf"/><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oleObject" Target="../embeddings/oleObject5.bin"/><Relationship Id="rId5" Type="http://schemas.openxmlformats.org/officeDocument/2006/relationships/image" Target="../media/image27.png"/><Relationship Id="rId4" Type="http://schemas.openxmlformats.org/officeDocument/2006/relationships/image" Target="../media/image26.emf"/><Relationship Id="rId9" Type="http://schemas.openxmlformats.org/officeDocument/2006/relationships/image" Target="../media/image29.wmf"/></Relationships>
</file>

<file path=ppt/slides/_rels/slide23.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6.xml"/><Relationship Id="rId1" Type="http://schemas.openxmlformats.org/officeDocument/2006/relationships/slideLayout" Target="../slideLayouts/slideLayout40.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1.jpeg"/><Relationship Id="rId7" Type="http://schemas.openxmlformats.org/officeDocument/2006/relationships/image" Target="../media/image33.wmf"/><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oleObject" Target="../embeddings/oleObject8.bin"/><Relationship Id="rId5" Type="http://schemas.openxmlformats.org/officeDocument/2006/relationships/image" Target="../media/image33.wmf"/><Relationship Id="rId4"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0.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0.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22.xml"/><Relationship Id="rId1" Type="http://schemas.openxmlformats.org/officeDocument/2006/relationships/slideLayout" Target="../slideLayouts/slideLayout40.xml"/><Relationship Id="rId5" Type="http://schemas.openxmlformats.org/officeDocument/2006/relationships/image" Target="../media/image43.png"/><Relationship Id="rId4" Type="http://schemas.openxmlformats.org/officeDocument/2006/relationships/image" Target="../media/image42.tmp"/></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44.png"/><Relationship Id="rId1" Type="http://schemas.openxmlformats.org/officeDocument/2006/relationships/slideLayout" Target="../slideLayouts/slideLayout40.xml"/><Relationship Id="rId4" Type="http://schemas.openxmlformats.org/officeDocument/2006/relationships/image" Target="../media/image45.wmf"/></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0.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0.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0.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gif"/><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image" Target="../media/image59.wmf"/><Relationship Id="rId7" Type="http://schemas.openxmlformats.org/officeDocument/2006/relationships/image" Target="../media/image61.wmf"/><Relationship Id="rId2" Type="http://schemas.openxmlformats.org/officeDocument/2006/relationships/oleObject" Target="../embeddings/oleObject10.bin"/><Relationship Id="rId1" Type="http://schemas.openxmlformats.org/officeDocument/2006/relationships/slideLayout" Target="../slideLayouts/slideLayout40.xml"/><Relationship Id="rId6" Type="http://schemas.openxmlformats.org/officeDocument/2006/relationships/oleObject" Target="../embeddings/oleObject12.bin"/><Relationship Id="rId5" Type="http://schemas.openxmlformats.org/officeDocument/2006/relationships/image" Target="../media/image60.wmf"/><Relationship Id="rId4"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2.tmp"/><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13.bin"/><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13.bin"/><Relationship Id="rId1" Type="http://schemas.openxmlformats.org/officeDocument/2006/relationships/slideLayout" Target="../slideLayouts/slideLayout54.xml"/><Relationship Id="rId5" Type="http://schemas.openxmlformats.org/officeDocument/2006/relationships/image" Target="../media/image67.wmf"/><Relationship Id="rId4" Type="http://schemas.openxmlformats.org/officeDocument/2006/relationships/oleObject" Target="../embeddings/oleObject14.bin"/></Relationships>
</file>

<file path=ppt/slides/_rels/slide51.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5.bin"/><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5.bin"/><Relationship Id="rId1" Type="http://schemas.openxmlformats.org/officeDocument/2006/relationships/slideLayout" Target="../slideLayouts/slideLayout54.xml"/><Relationship Id="rId5" Type="http://schemas.openxmlformats.org/officeDocument/2006/relationships/image" Target="../media/image69.wmf"/><Relationship Id="rId4" Type="http://schemas.openxmlformats.org/officeDocument/2006/relationships/oleObject" Target="../embeddings/oleObject16.bin"/></Relationships>
</file>

<file path=ppt/slides/_rels/slide53.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17.bin"/><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17.bin"/><Relationship Id="rId1" Type="http://schemas.openxmlformats.org/officeDocument/2006/relationships/slideLayout" Target="../slideLayouts/slideLayout54.xml"/><Relationship Id="rId5" Type="http://schemas.openxmlformats.org/officeDocument/2006/relationships/image" Target="../media/image71.wmf"/><Relationship Id="rId4" Type="http://schemas.openxmlformats.org/officeDocument/2006/relationships/oleObject" Target="../embeddings/oleObject18.bin"/></Relationships>
</file>

<file path=ppt/slides/_rels/slide55.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oleObject" Target="../embeddings/oleObject19.bin"/><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20.bin"/><Relationship Id="rId1" Type="http://schemas.openxmlformats.org/officeDocument/2006/relationships/slideLayout" Target="../slideLayouts/slideLayout54.xml"/><Relationship Id="rId5" Type="http://schemas.openxmlformats.org/officeDocument/2006/relationships/image" Target="../media/image72.wmf"/><Relationship Id="rId4" Type="http://schemas.openxmlformats.org/officeDocument/2006/relationships/oleObject" Target="../embeddings/oleObject21.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image" Target="../media/image74.png"/><Relationship Id="rId1" Type="http://schemas.openxmlformats.org/officeDocument/2006/relationships/slideLayout" Target="../slideLayouts/slideLayout54.xml"/><Relationship Id="rId4" Type="http://schemas.openxmlformats.org/officeDocument/2006/relationships/image" Target="../media/image72.wmf"/></Relationships>
</file>

<file path=ppt/slides/_rels/slide58.xml.rels><?xml version="1.0" encoding="UTF-8" standalone="yes"?>
<Relationships xmlns="http://schemas.openxmlformats.org/package/2006/relationships"><Relationship Id="rId3" Type="http://schemas.openxmlformats.org/officeDocument/2006/relationships/image" Target="../media/image75.wmf"/><Relationship Id="rId7" Type="http://schemas.openxmlformats.org/officeDocument/2006/relationships/image" Target="../media/image77.wmf"/><Relationship Id="rId2" Type="http://schemas.openxmlformats.org/officeDocument/2006/relationships/oleObject" Target="../embeddings/oleObject23.bin"/><Relationship Id="rId1" Type="http://schemas.openxmlformats.org/officeDocument/2006/relationships/slideLayout" Target="../slideLayouts/slideLayout54.xml"/><Relationship Id="rId6" Type="http://schemas.openxmlformats.org/officeDocument/2006/relationships/oleObject" Target="../embeddings/oleObject25.bin"/><Relationship Id="rId5" Type="http://schemas.openxmlformats.org/officeDocument/2006/relationships/image" Target="../media/image76.wmf"/><Relationship Id="rId4" Type="http://schemas.openxmlformats.org/officeDocument/2006/relationships/oleObject" Target="../embeddings/oleObject24.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7.xml"/><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7.xml"/><Relationship Id="rId5" Type="http://schemas.openxmlformats.org/officeDocument/2006/relationships/image" Target="../media/image82.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jpe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7.xml"/><Relationship Id="rId4" Type="http://schemas.openxmlformats.org/officeDocument/2006/relationships/image" Target="../media/image11.jpeg"/></Relationships>
</file>

<file path=ppt/slides/_rels/slide7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11.jpe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1.jpe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colab.research.google.com" TargetMode="External"/><Relationship Id="rId7" Type="http://schemas.openxmlformats.org/officeDocument/2006/relationships/image" Target="../media/image109.png"/><Relationship Id="rId2" Type="http://schemas.openxmlformats.org/officeDocument/2006/relationships/hyperlink" Target="https://github.com/TPM34A/ML_approaches_for_discrete_choice_analysis" TargetMode="External"/><Relationship Id="rId1" Type="http://schemas.openxmlformats.org/officeDocument/2006/relationships/slideLayout" Target="../slideLayouts/slideLayout3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7.xml"/><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063552" y="764704"/>
            <a:ext cx="8136904" cy="5112568"/>
          </a:xfrm>
          <a:noFill/>
        </p:spPr>
        <p:txBody>
          <a:bodyPr/>
          <a:lstStyle/>
          <a:p>
            <a:pPr algn="ctr"/>
            <a:r>
              <a:rPr lang="en-GB" sz="3200" b="1" dirty="0">
                <a:solidFill>
                  <a:schemeClr val="bg2"/>
                </a:solidFill>
                <a:latin typeface="Calibri" panose="020F0502020204030204" pitchFamily="34" charset="0"/>
              </a:rPr>
              <a:t>Discrete Choice Analysis: micro-econometrics and machine learning approaches</a:t>
            </a:r>
            <a:br>
              <a:rPr lang="en-GB" sz="4000" b="1" dirty="0">
                <a:solidFill>
                  <a:schemeClr val="bg2"/>
                </a:solidFill>
                <a:latin typeface="Calibri" panose="020F0502020204030204" pitchFamily="34" charset="0"/>
              </a:rPr>
            </a:br>
            <a:br>
              <a:rPr lang="en-GB" sz="4000" b="1" dirty="0">
                <a:solidFill>
                  <a:schemeClr val="bg2"/>
                </a:solidFill>
                <a:latin typeface="Calibri" panose="020F0502020204030204" pitchFamily="34" charset="0"/>
              </a:rPr>
            </a:br>
            <a:br>
              <a:rPr lang="en-GB" sz="4000" b="1" dirty="0">
                <a:solidFill>
                  <a:schemeClr val="bg2"/>
                </a:solidFill>
                <a:latin typeface="Calibri" panose="020F0502020204030204" pitchFamily="34" charset="0"/>
              </a:rPr>
            </a:br>
            <a:r>
              <a:rPr lang="en-GB" sz="3200" i="1" dirty="0">
                <a:latin typeface="Calibri" panose="020F0502020204030204" pitchFamily="34" charset="0"/>
              </a:rPr>
              <a:t>Machine learning approaches for discrete choice analysis</a:t>
            </a:r>
            <a:br>
              <a:rPr lang="en-GB" sz="3200" b="1" dirty="0">
                <a:solidFill>
                  <a:schemeClr val="bg2"/>
                </a:solidFill>
                <a:latin typeface="Calibri" panose="020F0502020204030204" pitchFamily="34" charset="0"/>
              </a:rPr>
            </a:br>
            <a:br>
              <a:rPr lang="en-GB" sz="3200" b="1" i="1" dirty="0">
                <a:latin typeface="Calibri" panose="020F0502020204030204" pitchFamily="34" charset="0"/>
              </a:rPr>
            </a:br>
            <a:br>
              <a:rPr lang="en-GB" sz="3200" b="1" dirty="0">
                <a:latin typeface="Calibri" panose="020F0502020204030204" pitchFamily="34" charset="0"/>
              </a:rPr>
            </a:br>
            <a:r>
              <a:rPr lang="en-GB" sz="2200" b="1" dirty="0">
                <a:latin typeface="Calibri" panose="020F0502020204030204" pitchFamily="34" charset="0"/>
              </a:rPr>
              <a:t>Sander van Cranenburgh</a:t>
            </a:r>
            <a:br>
              <a:rPr lang="en-GB" sz="2200" b="1" dirty="0">
                <a:latin typeface="Calibri" panose="020F0502020204030204" pitchFamily="34" charset="0"/>
              </a:rPr>
            </a:br>
            <a:br>
              <a:rPr lang="en-GB" sz="2200" b="1" dirty="0">
                <a:latin typeface="Calibri" panose="020F0502020204030204" pitchFamily="34" charset="0"/>
              </a:rPr>
            </a:br>
            <a:r>
              <a:rPr lang="en-GB" sz="1600" i="1" dirty="0">
                <a:latin typeface="Calibri" panose="020F0502020204030204" pitchFamily="34" charset="0"/>
              </a:rPr>
              <a:t>Associate Professor</a:t>
            </a:r>
            <a:br>
              <a:rPr lang="en-GB" sz="1600" i="1" dirty="0">
                <a:latin typeface="Calibri" panose="020F0502020204030204" pitchFamily="34" charset="0"/>
              </a:rPr>
            </a:br>
            <a:br>
              <a:rPr lang="en-GB" sz="1600" i="1" dirty="0">
                <a:latin typeface="Calibri" panose="020F0502020204030204" pitchFamily="34" charset="0"/>
              </a:rPr>
            </a:br>
            <a:r>
              <a:rPr lang="en-GB" sz="1600" i="1" dirty="0" err="1">
                <a:latin typeface="Calibri" panose="020F0502020204030204" pitchFamily="34" charset="0"/>
              </a:rPr>
              <a:t>CityAI</a:t>
            </a:r>
            <a:r>
              <a:rPr lang="en-GB" sz="1600" i="1" dirty="0">
                <a:latin typeface="Calibri" panose="020F0502020204030204" pitchFamily="34" charset="0"/>
              </a:rPr>
              <a:t> lab</a:t>
            </a:r>
            <a:br>
              <a:rPr lang="en-GB" sz="1600" i="1" dirty="0">
                <a:latin typeface="Calibri" panose="020F0502020204030204" pitchFamily="34" charset="0"/>
              </a:rPr>
            </a:br>
            <a:r>
              <a:rPr lang="en-GB" sz="1600" i="1" dirty="0">
                <a:latin typeface="Calibri" panose="020F0502020204030204" pitchFamily="34" charset="0"/>
              </a:rPr>
              <a:t>Section of Transport and Logistics</a:t>
            </a:r>
            <a:br>
              <a:rPr lang="en-GB" sz="1600" i="1" dirty="0">
                <a:latin typeface="Calibri" panose="020F0502020204030204" pitchFamily="34" charset="0"/>
              </a:rPr>
            </a:br>
            <a:r>
              <a:rPr lang="en-GB" sz="1600" i="1" dirty="0">
                <a:latin typeface="Calibri" panose="020F0502020204030204" pitchFamily="34" charset="0"/>
              </a:rPr>
              <a:t>Faculty of Technology, Policy and Management</a:t>
            </a:r>
            <a:br>
              <a:rPr lang="en-GB" sz="1600" i="1" dirty="0">
                <a:latin typeface="Calibri" panose="020F0502020204030204" pitchFamily="34" charset="0"/>
              </a:rPr>
            </a:br>
            <a:r>
              <a:rPr lang="en-GB" sz="1600" i="1" dirty="0">
                <a:latin typeface="Calibri" panose="020F0502020204030204" pitchFamily="34" charset="0"/>
              </a:rPr>
              <a:t>Delft University of Technology</a:t>
            </a:r>
            <a:endParaRPr lang="en-GB" sz="1800" i="1" dirty="0">
              <a:latin typeface="Calibri" panose="020F0502020204030204" pitchFamily="34" charset="0"/>
            </a:endParaRPr>
          </a:p>
        </p:txBody>
      </p:sp>
    </p:spTree>
    <p:extLst>
      <p:ext uri="{BB962C8B-B14F-4D97-AF65-F5344CB8AC3E}">
        <p14:creationId xmlns:p14="http://schemas.microsoft.com/office/powerpoint/2010/main" val="165789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9" name="Slide Number Placeholder 3"/>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28831CA0-1FF9-1B49-AFFF-FBA473515EA0}"/>
              </a:ext>
            </a:extLst>
          </p:cNvPr>
          <p:cNvSpPr txBox="1">
            <a:spLocks/>
          </p:cNvSpPr>
          <p:nvPr/>
        </p:nvSpPr>
        <p:spPr>
          <a:xfrm>
            <a:off x="715992" y="1216325"/>
            <a:ext cx="9519690" cy="4766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The RUM-MNL model is not a perfect model of choice behaviour: it has four key limitations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A6D7835-2FCF-E320-3AAA-56F6A1DE41D9}"/>
              </a:ext>
            </a:extLst>
          </p:cNvPr>
          <p:cNvSpPr txBox="1"/>
          <p:nvPr/>
        </p:nvSpPr>
        <p:spPr>
          <a:xfrm>
            <a:off x="715992" y="1874153"/>
            <a:ext cx="5693861" cy="4482197"/>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researcher needs to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a priori</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specify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the functional form of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utility function: V</a:t>
            </a:r>
            <a:r>
              <a:rPr kumimoji="0" lang="en-GB" sz="1800" b="1"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f(x</a:t>
            </a:r>
            <a:r>
              <a:rPr kumimoji="0" lang="en-GB" sz="1800" b="1" i="1"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DGP is unlikely to be found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considering the large number of potential specifications with interactions, nonlinearities, asymmetries, etc.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But estimates, std errors are only reliable when the utility function equals the true Data Generating Process (DGP). </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2" name="Group 1">
            <a:extLst>
              <a:ext uri="{FF2B5EF4-FFF2-40B4-BE49-F238E27FC236}">
                <a16:creationId xmlns:a16="http://schemas.microsoft.com/office/drawing/2014/main" id="{FBF7D121-7943-35ED-6415-308888EB76E1}"/>
              </a:ext>
            </a:extLst>
          </p:cNvPr>
          <p:cNvGrpSpPr/>
          <p:nvPr/>
        </p:nvGrpSpPr>
        <p:grpSpPr>
          <a:xfrm>
            <a:off x="6762939" y="2736093"/>
            <a:ext cx="5332490" cy="2145702"/>
            <a:chOff x="6762939" y="2736093"/>
            <a:chExt cx="5332490" cy="2145702"/>
          </a:xfrm>
        </p:grpSpPr>
        <p:grpSp>
          <p:nvGrpSpPr>
            <p:cNvPr id="13" name="Group 12">
              <a:extLst>
                <a:ext uri="{FF2B5EF4-FFF2-40B4-BE49-F238E27FC236}">
                  <a16:creationId xmlns:a16="http://schemas.microsoft.com/office/drawing/2014/main" id="{4426F303-BFA6-2C02-A5A0-5C2252CD09B5}"/>
                </a:ext>
              </a:extLst>
            </p:cNvPr>
            <p:cNvGrpSpPr/>
            <p:nvPr/>
          </p:nvGrpSpPr>
          <p:grpSpPr>
            <a:xfrm>
              <a:off x="6762939" y="2736093"/>
              <a:ext cx="1249378" cy="1919334"/>
              <a:chOff x="6762939" y="2736093"/>
              <a:chExt cx="1249378" cy="1919334"/>
            </a:xfrm>
          </p:grpSpPr>
          <p:sp>
            <p:nvSpPr>
              <p:cNvPr id="14" name="Right Arrow 13">
                <a:extLst>
                  <a:ext uri="{FF2B5EF4-FFF2-40B4-BE49-F238E27FC236}">
                    <a16:creationId xmlns:a16="http://schemas.microsoft.com/office/drawing/2014/main" id="{EDBEA28B-7B2E-78FF-387B-AB238F9ADAAF}"/>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2" descr="Image result for understand icon">
                <a:extLst>
                  <a:ext uri="{FF2B5EF4-FFF2-40B4-BE49-F238E27FC236}">
                    <a16:creationId xmlns:a16="http://schemas.microsoft.com/office/drawing/2014/main" id="{3AC88BED-69FF-1823-74FF-6D638B8F5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1AA262C5-D9E9-8CAC-ACE5-AF7FEBBF2DD3}"/>
                </a:ext>
              </a:extLst>
            </p:cNvPr>
            <p:cNvSpPr txBox="1"/>
            <p:nvPr/>
          </p:nvSpPr>
          <p:spPr>
            <a:xfrm>
              <a:off x="8111904" y="2850292"/>
              <a:ext cx="3983525" cy="2031503"/>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1" i="0" u="sng"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Data-driven models</a:t>
              </a:r>
              <a:r>
                <a:rPr kumimoji="0" lang="en-NL" sz="1800" b="1" i="0"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(aka Machine Learning)</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Hybrid choice models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Machine Learning + eXplainable AI techniques</a:t>
              </a: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spTree>
    <p:extLst>
      <p:ext uri="{BB962C8B-B14F-4D97-AF65-F5344CB8AC3E}">
        <p14:creationId xmlns:p14="http://schemas.microsoft.com/office/powerpoint/2010/main" val="36884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9" name="Slide Number Placeholder 3"/>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28831CA0-1FF9-1B49-AFFF-FBA473515EA0}"/>
              </a:ext>
            </a:extLst>
          </p:cNvPr>
          <p:cNvSpPr txBox="1">
            <a:spLocks/>
          </p:cNvSpPr>
          <p:nvPr/>
        </p:nvSpPr>
        <p:spPr>
          <a:xfrm>
            <a:off x="715992" y="1216325"/>
            <a:ext cx="9519690" cy="4766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The RUM-MNL model is not a perfect model of choice behaviour: it has four key limitations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A6D7835-2FCF-E320-3AAA-56F6A1DE41D9}"/>
              </a:ext>
            </a:extLst>
          </p:cNvPr>
          <p:cNvSpPr txBox="1"/>
          <p:nvPr/>
        </p:nvSpPr>
        <p:spPr>
          <a:xfrm>
            <a:off x="715992" y="1874153"/>
            <a:ext cx="5718912" cy="4482197"/>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RUM-MNL cannot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handle image data </a:t>
            </a:r>
          </a:p>
          <a:p>
            <a:pPr marL="0" marR="0" lvl="0" indent="0" algn="l" defTabSz="914400" rtl="0" eaLnBrk="1" fontAlgn="auto" latinLnBrk="0" hangingPunct="1">
              <a:lnSpc>
                <a:spcPct val="100000"/>
              </a:lnSpc>
              <a:spcBef>
                <a:spcPts val="0"/>
              </a:spcBef>
              <a:spcAft>
                <a:spcPts val="0"/>
              </a:spcAft>
              <a:buClrTx/>
              <a:buSzTx/>
              <a:buFontTx/>
              <a:buNone/>
              <a:tabLst>
                <a:tab pos="35083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is blind to images)</a:t>
            </a:r>
            <a:endPar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real-life many choice situations involve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images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to convey information about the product or service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Images can much more effectively convey information about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Scales, Textures, and Shapes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than text or numbers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à"/>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Incomplete understanding of choice behaviour</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A25DA6B7-125A-3D59-9108-AE78E5005A3A}"/>
              </a:ext>
            </a:extLst>
          </p:cNvPr>
          <p:cNvGrpSpPr/>
          <p:nvPr/>
        </p:nvGrpSpPr>
        <p:grpSpPr>
          <a:xfrm>
            <a:off x="6762939" y="1991762"/>
            <a:ext cx="5332490" cy="4790641"/>
            <a:chOff x="6762939" y="1991762"/>
            <a:chExt cx="5332490" cy="4790641"/>
          </a:xfrm>
        </p:grpSpPr>
        <p:grpSp>
          <p:nvGrpSpPr>
            <p:cNvPr id="13" name="Group 12">
              <a:extLst>
                <a:ext uri="{FF2B5EF4-FFF2-40B4-BE49-F238E27FC236}">
                  <a16:creationId xmlns:a16="http://schemas.microsoft.com/office/drawing/2014/main" id="{4426F303-BFA6-2C02-A5A0-5C2252CD09B5}"/>
                </a:ext>
              </a:extLst>
            </p:cNvPr>
            <p:cNvGrpSpPr/>
            <p:nvPr/>
          </p:nvGrpSpPr>
          <p:grpSpPr>
            <a:xfrm>
              <a:off x="6762939" y="2736093"/>
              <a:ext cx="1249378" cy="1919334"/>
              <a:chOff x="6762939" y="2736093"/>
              <a:chExt cx="1249378" cy="1919334"/>
            </a:xfrm>
          </p:grpSpPr>
          <p:sp>
            <p:nvSpPr>
              <p:cNvPr id="14" name="Right Arrow 13">
                <a:extLst>
                  <a:ext uri="{FF2B5EF4-FFF2-40B4-BE49-F238E27FC236}">
                    <a16:creationId xmlns:a16="http://schemas.microsoft.com/office/drawing/2014/main" id="{EDBEA28B-7B2E-78FF-387B-AB238F9ADAAF}"/>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2" descr="Image result for understand icon">
                <a:extLst>
                  <a:ext uri="{FF2B5EF4-FFF2-40B4-BE49-F238E27FC236}">
                    <a16:creationId xmlns:a16="http://schemas.microsoft.com/office/drawing/2014/main" id="{3AC88BED-69FF-1823-74FF-6D638B8F5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1AA262C5-D9E9-8CAC-ACE5-AF7FEBBF2DD3}"/>
                </a:ext>
              </a:extLst>
            </p:cNvPr>
            <p:cNvSpPr txBox="1"/>
            <p:nvPr/>
          </p:nvSpPr>
          <p:spPr>
            <a:xfrm>
              <a:off x="8111904" y="1991762"/>
              <a:ext cx="3983525" cy="4364588"/>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1" i="0" u="sng"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Data-driven models</a:t>
              </a:r>
              <a:r>
                <a:rPr kumimoji="0" lang="en-NL" sz="1800" b="1"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 (aka Machine learning)</a:t>
              </a: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Computer-vision enriched choice model</a:t>
              </a: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 name="Picture 1" descr="Screen Clipping">
              <a:extLst>
                <a:ext uri="{FF2B5EF4-FFF2-40B4-BE49-F238E27FC236}">
                  <a16:creationId xmlns:a16="http://schemas.microsoft.com/office/drawing/2014/main" id="{5E240039-2F89-2EB9-3B6B-E21E830E0CAE}"/>
                </a:ext>
              </a:extLst>
            </p:cNvPr>
            <p:cNvPicPr>
              <a:picLocks noChangeAspect="1"/>
            </p:cNvPicPr>
            <p:nvPr/>
          </p:nvPicPr>
          <p:blipFill rotWithShape="1">
            <a:blip r:embed="rId4">
              <a:extLst>
                <a:ext uri="{28A0092B-C50C-407E-A947-70E740481C1C}">
                  <a14:useLocalDpi xmlns:a14="http://schemas.microsoft.com/office/drawing/2010/main" val="0"/>
                </a:ext>
              </a:extLst>
            </a:blip>
            <a:srcRect l="74198"/>
            <a:stretch/>
          </p:blipFill>
          <p:spPr>
            <a:xfrm>
              <a:off x="8461882" y="3276510"/>
              <a:ext cx="3142235" cy="3505893"/>
            </a:xfrm>
            <a:prstGeom prst="rect">
              <a:avLst/>
            </a:prstGeom>
          </p:spPr>
        </p:pic>
      </p:grpSp>
    </p:spTree>
    <p:extLst>
      <p:ext uri="{BB962C8B-B14F-4D97-AF65-F5344CB8AC3E}">
        <p14:creationId xmlns:p14="http://schemas.microsoft.com/office/powerpoint/2010/main" val="36289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466730"/>
          </a:xfrm>
        </p:spPr>
        <p:txBody>
          <a:bodyPr/>
          <a:lstStyle/>
          <a:p>
            <a:r>
              <a:rPr lang="en-GB" sz="4000" dirty="0"/>
              <a:t>Theory-driven vs data-driven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2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dirty="0"/>
              <a:t>Theory-driven vs data-driven</a:t>
            </a:r>
          </a:p>
        </p:txBody>
      </p:sp>
      <p:sp>
        <p:nvSpPr>
          <p:cNvPr id="7" name="Rounded Rectangle 6"/>
          <p:cNvSpPr/>
          <p:nvPr/>
        </p:nvSpPr>
        <p:spPr>
          <a:xfrm>
            <a:off x="2118284" y="1556792"/>
            <a:ext cx="3545667"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2118283" y="1556793"/>
            <a:ext cx="351711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Theory-driven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p:cNvSpPr txBox="1"/>
          <p:nvPr/>
        </p:nvSpPr>
        <p:spPr>
          <a:xfrm>
            <a:off x="2120255" y="2217054"/>
            <a:ext cx="3515139" cy="42473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a stochastic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Analyst imposes </a:t>
            </a:r>
            <a:r>
              <a:rPr kumimoji="0" lang="en-GB" sz="1800" b="0" i="0" u="none" strike="noStrike" kern="1200" cap="none" spc="0" normalizeH="0" baseline="0" noProof="0" dirty="0">
                <a:ln>
                  <a:noFill/>
                </a:ln>
                <a:solidFill>
                  <a:prstClr val="black"/>
                </a:solidFill>
                <a:effectLst/>
                <a:uLnTx/>
                <a:uFillTx/>
                <a:latin typeface="Calibri"/>
                <a:ea typeface="+mn-ea"/>
                <a:cs typeface="+mn-cs"/>
              </a:rPr>
              <a:t>structure </a:t>
            </a:r>
            <a:r>
              <a:rPr kumimoji="0" lang="en-GB" sz="1800" b="1" i="0" u="none" strike="noStrike" kern="1200" cap="none" spc="0" normalizeH="0" baseline="0" noProof="0" dirty="0">
                <a:ln>
                  <a:noFill/>
                </a:ln>
                <a:solidFill>
                  <a:prstClr val="black"/>
                </a:solidFill>
                <a:effectLst/>
                <a:uLnTx/>
                <a:uFillTx/>
                <a:latin typeface="Calibri"/>
                <a:ea typeface="+mn-ea"/>
                <a:cs typeface="+mn-cs"/>
              </a:rPr>
              <a:t>based on theory</a:t>
            </a:r>
            <a:endParaRPr kumimoji="0" lang="en-GB" sz="18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Set of parameters, sign. levels</a:t>
            </a:r>
          </a:p>
        </p:txBody>
      </p:sp>
      <p:grpSp>
        <p:nvGrpSpPr>
          <p:cNvPr id="14" name="Group 13"/>
          <p:cNvGrpSpPr/>
          <p:nvPr/>
        </p:nvGrpSpPr>
        <p:grpSpPr>
          <a:xfrm>
            <a:off x="2160609" y="4446474"/>
            <a:ext cx="3515138" cy="1934855"/>
            <a:chOff x="755576" y="4833156"/>
            <a:chExt cx="3407127" cy="1934855"/>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6" name="Rectangle 15"/>
            <p:cNvSpPr/>
            <p:nvPr/>
          </p:nvSpPr>
          <p:spPr>
            <a:xfrm>
              <a:off x="1778227" y="5625244"/>
              <a:ext cx="1081828"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prstClr val="white"/>
                  </a:solidFill>
                  <a:effectLst/>
                  <a:uLnTx/>
                  <a:uFillTx/>
                  <a:latin typeface="Calibri"/>
                  <a:ea typeface="+mn-ea"/>
                  <a:cs typeface="+mn-cs"/>
                </a:rPr>
                <a:t>f</a:t>
              </a:r>
              <a:r>
                <a:rPr kumimoji="0" lang="en-GB" sz="2000" b="1" i="0" u="none" strike="noStrike" kern="1200" cap="none" spc="0" normalizeH="0" baseline="0" noProof="0" dirty="0">
                  <a:ln>
                    <a:noFill/>
                  </a:ln>
                  <a:solidFill>
                    <a:prstClr val="white"/>
                  </a:solidFill>
                  <a:effectLst/>
                  <a:uLnTx/>
                  <a:uFillTx/>
                  <a:latin typeface="Calibri"/>
                  <a:ea typeface="+mn-ea"/>
                  <a:cs typeface="+mn-cs"/>
                </a:rPr>
                <a:t> := </a:t>
              </a:r>
              <a:r>
                <a:rPr kumimoji="0" lang="en-GB" sz="2000" b="1" i="1" u="none" strike="noStrike" kern="1200" cap="none" spc="0" normalizeH="0" baseline="0" noProof="0" dirty="0">
                  <a:ln>
                    <a:noFill/>
                  </a:ln>
                  <a:solidFill>
                    <a:prstClr val="white"/>
                  </a:solidFill>
                  <a:effectLst/>
                  <a:uLnTx/>
                  <a:uFillTx/>
                  <a:latin typeface="Calibri"/>
                  <a:ea typeface="+mn-ea"/>
                  <a:cs typeface="+mn-cs"/>
                </a:rPr>
                <a:t>X</a:t>
              </a:r>
              <a:r>
                <a:rPr kumimoji="0" lang="en-GB" sz="1600" b="1" i="0" u="none" strike="noStrike" kern="1200" cap="none" spc="0" normalizeH="0" baseline="0" noProof="0" dirty="0">
                  <a:ln>
                    <a:noFill/>
                  </a:ln>
                  <a:solidFill>
                    <a:prstClr val="white"/>
                  </a:solidFill>
                  <a:effectLst/>
                  <a:uLnTx/>
                  <a:uFillTx/>
                  <a:latin typeface="Calibri"/>
                  <a:ea typeface="+mn-ea"/>
                  <a:cs typeface="+mn-cs"/>
                </a:rPr>
                <a:t>→</a:t>
              </a:r>
              <a:r>
                <a:rPr kumimoji="0" lang="en-GB" sz="2000" b="1" i="1" u="none" strike="noStrike" kern="1200" cap="none" spc="0" normalizeH="0" baseline="0" noProof="0" dirty="0">
                  <a:ln>
                    <a:noFill/>
                  </a:ln>
                  <a:solidFill>
                    <a:prstClr val="white"/>
                  </a:solidFill>
                  <a:effectLst/>
                  <a:uLnTx/>
                  <a:uFillTx/>
                  <a:latin typeface="Calibri"/>
                  <a:ea typeface="+mn-ea"/>
                  <a:cs typeface="+mn-cs"/>
                </a:rPr>
                <a:t>Y</a:t>
              </a:r>
              <a:endParaRPr kumimoji="0" lang="en-GB" sz="20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TextBox 2"/>
          <p:cNvSpPr txBox="1"/>
          <p:nvPr/>
        </p:nvSpPr>
        <p:spPr>
          <a:xfrm>
            <a:off x="6068156" y="1628800"/>
            <a:ext cx="6004508"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rPr>
              <a:t>How does this work out in choice modelling?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rPr>
              <a:t>Random Utility Theory: </a:t>
            </a:r>
            <a:r>
              <a:rPr kumimoji="0" lang="en-US"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Samuelson 1948Luce 1959  Lancaster 1966  McFadden, 1974</a:t>
            </a: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Alternative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i</a:t>
            </a:r>
            <a:r>
              <a:rPr kumimoji="0" lang="en-US" sz="1800" b="0" i="0" u="none" strike="noStrike" kern="1200" cap="none" spc="0" normalizeH="0" baseline="0" noProof="0" dirty="0">
                <a:ln>
                  <a:noFill/>
                </a:ln>
                <a:solidFill>
                  <a:srgbClr val="0070C0"/>
                </a:solidFill>
                <a:effectLst/>
                <a:uLnTx/>
                <a:uFillTx/>
                <a:latin typeface="Calibri"/>
                <a:ea typeface="+mn-ea"/>
                <a:cs typeface="+mn-cs"/>
              </a:rPr>
              <a:t> is chosen if and only if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U</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0" u="none" strike="noStrike" kern="1200" cap="none" spc="0" normalizeH="0" baseline="0" noProof="0" dirty="0">
                <a:ln>
                  <a:noFill/>
                </a:ln>
                <a:solidFill>
                  <a:srgbClr val="0070C0"/>
                </a:solidFill>
                <a:effectLst/>
                <a:uLnTx/>
                <a:uFillTx/>
                <a:latin typeface="Calibri"/>
                <a:ea typeface="+mn-ea"/>
                <a:cs typeface="+mn-cs"/>
              </a:rPr>
              <a:t> &gt;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U</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j</a:t>
            </a:r>
            <a:r>
              <a:rPr kumimoji="0" lang="en-US" sz="1800" b="0" i="0" u="none" strike="noStrike" kern="1200" cap="none" spc="0" normalizeH="0" baseline="0" noProof="0" dirty="0">
                <a:ln>
                  <a:noFill/>
                </a:ln>
                <a:solidFill>
                  <a:srgbClr val="0070C0"/>
                </a:solidFill>
                <a:effectLst/>
                <a:uLnTx/>
                <a:uFillTx/>
                <a:latin typeface="Calibri"/>
                <a:ea typeface="+mn-ea"/>
                <a:cs typeface="+mn-cs"/>
              </a:rPr>
              <a:t> ∀ </a:t>
            </a:r>
            <a:r>
              <a:rPr kumimoji="0" lang="en-US" sz="1800" b="0" i="1" u="none" strike="noStrike" kern="1200" cap="none" spc="0" normalizeH="0" baseline="0" noProof="0" dirty="0">
                <a:ln>
                  <a:noFill/>
                </a:ln>
                <a:solidFill>
                  <a:srgbClr val="0070C0"/>
                </a:solidFill>
                <a:effectLst/>
                <a:uLnTx/>
                <a:uFillTx/>
                <a:latin typeface="Calibri"/>
                <a:ea typeface="+mn-ea"/>
                <a:cs typeface="+mn-cs"/>
              </a:rPr>
              <a:t>j</a:t>
            </a:r>
            <a:r>
              <a:rPr kumimoji="0" lang="en-US" sz="1800" b="0" i="0" u="none" strike="noStrike" kern="1200" cap="none" spc="0" normalizeH="0" baseline="0" noProof="0" dirty="0">
                <a:ln>
                  <a:noFill/>
                </a:ln>
                <a:solidFill>
                  <a:srgbClr val="0070C0"/>
                </a:solidFill>
                <a:effectLst/>
                <a:uLnTx/>
                <a:uFillTx/>
                <a:latin typeface="Calibri"/>
                <a:ea typeface="+mn-ea"/>
                <a:cs typeface="+mn-cs"/>
              </a:rPr>
              <a:t> ≠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i</a:t>
            </a: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1" u="none" strike="noStrike" kern="1200" cap="none" spc="0" normalizeH="0" baseline="0" noProof="0" dirty="0" err="1">
                <a:ln>
                  <a:noFill/>
                </a:ln>
                <a:solidFill>
                  <a:srgbClr val="0070C0"/>
                </a:solidFill>
                <a:effectLst/>
                <a:uLnTx/>
                <a:uFillTx/>
                <a:latin typeface="Calibri"/>
                <a:ea typeface="+mn-ea"/>
                <a:cs typeface="+mn-cs"/>
              </a:rPr>
              <a:t>U</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V</a:t>
            </a:r>
            <a:r>
              <a:rPr kumimoji="0" lang="en-US" sz="1800" b="0" i="1" u="none" strike="noStrike" kern="1200" cap="none" spc="0" normalizeH="0" baseline="-25000" noProof="0" dirty="0">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a:t>
            </a:r>
            <a:r>
              <a:rPr kumimoji="0" lang="el-GR" sz="1800" b="0" i="1" u="none" strike="noStrike" kern="1200" cap="none" spc="0" normalizeH="0" baseline="0" noProof="0" dirty="0">
                <a:ln>
                  <a:noFill/>
                </a:ln>
                <a:solidFill>
                  <a:srgbClr val="0070C0"/>
                </a:solidFill>
                <a:effectLst/>
                <a:uLnTx/>
                <a:uFillTx/>
                <a:latin typeface="Calibri"/>
                <a:ea typeface="+mn-ea"/>
                <a:cs typeface="+mn-cs"/>
              </a:rPr>
              <a:t>ε</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1" u="none" strike="noStrike" kern="1200" cap="none" spc="0" normalizeH="0" baseline="0" noProof="0" dirty="0">
                <a:ln>
                  <a:noFill/>
                </a:ln>
                <a:solidFill>
                  <a:srgbClr val="0070C0"/>
                </a:solidFill>
                <a:effectLst/>
                <a:uLnTx/>
                <a:uFillTx/>
                <a:latin typeface="Calibri"/>
                <a:ea typeface="+mn-ea"/>
                <a:cs typeface="+mn-cs"/>
              </a:rPr>
              <a:t>V</a:t>
            </a:r>
            <a:r>
              <a:rPr kumimoji="0" lang="en-US" sz="1800" b="0" i="1" u="none" strike="noStrike" kern="1200" cap="none" spc="0" normalizeH="0" baseline="-25000" noProof="0" dirty="0">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f(</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x</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im</a:t>
            </a:r>
            <a:r>
              <a:rPr kumimoji="0" lang="en-US" sz="1800" b="0" i="1" u="none" strike="noStrike" kern="1200" cap="none" spc="0" normalizeH="0" baseline="0" noProof="0" dirty="0">
                <a:ln>
                  <a:noFill/>
                </a:ln>
                <a:solidFill>
                  <a:srgbClr val="0070C0"/>
                </a:solidFill>
                <a:effectLst/>
                <a:uLnTx/>
                <a:uFillTx/>
                <a:latin typeface="Calibri"/>
                <a:ea typeface="+mn-ea"/>
                <a:cs typeface="+mn-cs"/>
              </a:rPr>
              <a:t>,</a:t>
            </a:r>
            <a:r>
              <a:rPr kumimoji="0" lang="el-GR" sz="1800" b="0" i="0" u="none" strike="noStrike" kern="1200" cap="none" spc="0" normalizeH="0" baseline="0" noProof="0" dirty="0">
                <a:ln>
                  <a:noFill/>
                </a:ln>
                <a:solidFill>
                  <a:srgbClr val="0070C0"/>
                </a:solidFill>
                <a:effectLst/>
                <a:uLnTx/>
                <a:uFillTx/>
                <a:latin typeface="Calibri"/>
                <a:ea typeface="+mn-ea"/>
                <a:cs typeface="+mn-cs"/>
              </a:rPr>
              <a:t>β</a:t>
            </a:r>
            <a:r>
              <a:rPr kumimoji="0" lang="en-US" sz="1800" b="0" i="1" u="none" strike="noStrike" kern="1200" cap="none" spc="0" normalizeH="0" baseline="0" noProof="0" dirty="0">
                <a:ln>
                  <a:noFill/>
                </a:ln>
                <a:solidFill>
                  <a:srgbClr val="0070C0"/>
                </a:solidFill>
                <a:effectLst/>
                <a:uLnTx/>
                <a:uFillTx/>
                <a:latin typeface="Calibri"/>
                <a:ea typeface="+mn-ea"/>
                <a:cs typeface="+mn-cs"/>
              </a:rPr>
              <a:t>), </a:t>
            </a:r>
            <a:r>
              <a:rPr kumimoji="0" lang="el-GR" sz="1800" b="0" i="1" u="none" strike="noStrike" kern="1200" cap="none" spc="0" normalizeH="0" baseline="0" noProof="0" dirty="0">
                <a:ln>
                  <a:noFill/>
                </a:ln>
                <a:solidFill>
                  <a:srgbClr val="0070C0"/>
                </a:solidFill>
                <a:effectLst/>
                <a:uLnTx/>
                <a:uFillTx/>
                <a:latin typeface="Calibri"/>
                <a:ea typeface="+mn-ea"/>
                <a:cs typeface="+mn-cs"/>
              </a:rPr>
              <a:t>ε</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G(◦)</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srgbClr val="0070C0"/>
              </a:solidFill>
              <a:effectLst/>
              <a:uLnTx/>
              <a:uFillTx/>
              <a:latin typeface="Calibri"/>
              <a:ea typeface="+mn-ea"/>
              <a:cs typeface="+mn-cs"/>
            </a:endParaRPr>
          </a:p>
        </p:txBody>
      </p:sp>
      <p:grpSp>
        <p:nvGrpSpPr>
          <p:cNvPr id="68" name="Group 67"/>
          <p:cNvGrpSpPr/>
          <p:nvPr/>
        </p:nvGrpSpPr>
        <p:grpSpPr>
          <a:xfrm>
            <a:off x="6240016" y="2145975"/>
            <a:ext cx="4048700" cy="1572162"/>
            <a:chOff x="6311159" y="4809167"/>
            <a:chExt cx="4048700" cy="1572162"/>
          </a:xfrm>
        </p:grpSpPr>
        <p:cxnSp>
          <p:nvCxnSpPr>
            <p:cNvPr id="36" name="Straight Arrow Connector 35"/>
            <p:cNvCxnSpPr/>
            <p:nvPr/>
          </p:nvCxnSpPr>
          <p:spPr>
            <a:xfrm>
              <a:off x="7122910"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11159" y="5177212"/>
              <a:ext cx="95376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 task</a:t>
              </a:r>
            </a:p>
          </p:txBody>
        </p:sp>
        <p:sp>
          <p:nvSpPr>
            <p:cNvPr id="38" name="TextBox 37"/>
            <p:cNvSpPr txBox="1"/>
            <p:nvPr/>
          </p:nvSpPr>
          <p:spPr>
            <a:xfrm>
              <a:off x="9432399" y="5333384"/>
              <a:ext cx="92746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a:t>
              </a:r>
            </a:p>
          </p:txBody>
        </p:sp>
        <p:pic>
          <p:nvPicPr>
            <p:cNvPr id="45" name="Picture 6" descr="Afbeeldingsresultaat voor psychological factor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130" y="4809167"/>
              <a:ext cx="1127856" cy="1572162"/>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8796986"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72" name="Object 71"/>
          <p:cNvGraphicFramePr>
            <a:graphicFrameLocks noChangeAspect="1"/>
          </p:cNvGraphicFramePr>
          <p:nvPr/>
        </p:nvGraphicFramePr>
        <p:xfrm>
          <a:off x="6375885" y="6079854"/>
          <a:ext cx="1351764" cy="552994"/>
        </p:xfrm>
        <a:graphic>
          <a:graphicData uri="http://schemas.openxmlformats.org/presentationml/2006/ole">
            <mc:AlternateContent xmlns:mc="http://schemas.openxmlformats.org/markup-compatibility/2006">
              <mc:Choice xmlns:v="urn:schemas-microsoft-com:vml" Requires="v">
                <p:oleObj name="Equation" r:id="rId5" imgW="838080" imgH="342720" progId="Equation.DSMT4">
                  <p:embed/>
                </p:oleObj>
              </mc:Choice>
              <mc:Fallback>
                <p:oleObj name="Equation" r:id="rId5" imgW="838080" imgH="342720" progId="Equation.DSMT4">
                  <p:embed/>
                  <p:pic>
                    <p:nvPicPr>
                      <p:cNvPr id="72" name="Object 71"/>
                      <p:cNvPicPr/>
                      <p:nvPr/>
                    </p:nvPicPr>
                    <p:blipFill>
                      <a:blip r:embed="rId6"/>
                      <a:stretch>
                        <a:fillRect/>
                      </a:stretch>
                    </p:blipFill>
                    <p:spPr>
                      <a:xfrm>
                        <a:off x="6375885" y="6079854"/>
                        <a:ext cx="1351764" cy="552994"/>
                      </a:xfrm>
                      <a:prstGeom prst="rect">
                        <a:avLst/>
                      </a:prstGeom>
                    </p:spPr>
                  </p:pic>
                </p:oleObj>
              </mc:Fallback>
            </mc:AlternateContent>
          </a:graphicData>
        </a:graphic>
      </p:graphicFrame>
      <p:sp>
        <p:nvSpPr>
          <p:cNvPr id="74" name="Rectangle 73"/>
          <p:cNvSpPr/>
          <p:nvPr/>
        </p:nvSpPr>
        <p:spPr>
          <a:xfrm>
            <a:off x="6240016" y="2217054"/>
            <a:ext cx="4176464" cy="135596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Slide Number Placeholder 3"/>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531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fade">
                                      <p:cBhvr>
                                        <p:cTn id="7" dur="500"/>
                                        <p:tgtEl>
                                          <p:spTgt spid="1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12" end="12"/>
                                            </p:txEl>
                                          </p:spTgt>
                                        </p:tgtEl>
                                        <p:attrNameLst>
                                          <p:attrName>style.visibility</p:attrName>
                                        </p:attrNameLst>
                                      </p:cBhvr>
                                      <p:to>
                                        <p:strVal val="visible"/>
                                      </p:to>
                                    </p:set>
                                    <p:animEffect transition="in" filter="fade">
                                      <p:cBhvr>
                                        <p:cTn id="13" dur="500"/>
                                        <p:tgtEl>
                                          <p:spTgt spid="13">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27803" y="3902007"/>
            <a:ext cx="6015404" cy="2196502"/>
          </a:xfrm>
          <a:prstGeom prst="round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a:ea typeface="+mn-ea"/>
              <a:cs typeface="+mn-cs"/>
            </a:endParaRPr>
          </a:p>
        </p:txBody>
      </p:sp>
      <p:sp>
        <p:nvSpPr>
          <p:cNvPr id="2" name="Title 1"/>
          <p:cNvSpPr>
            <a:spLocks noGrp="1"/>
          </p:cNvSpPr>
          <p:nvPr>
            <p:ph type="title"/>
          </p:nvPr>
        </p:nvSpPr>
        <p:spPr/>
        <p:txBody>
          <a:bodyPr anchor="t"/>
          <a:lstStyle/>
          <a:p>
            <a:r>
              <a:rPr lang="en-US" sz="4000" dirty="0"/>
              <a:t>Theory-driven vs data-driven</a:t>
            </a:r>
          </a:p>
        </p:txBody>
      </p:sp>
      <p:sp>
        <p:nvSpPr>
          <p:cNvPr id="7" name="Rounded Rectangle 6"/>
          <p:cNvSpPr/>
          <p:nvPr/>
        </p:nvSpPr>
        <p:spPr>
          <a:xfrm>
            <a:off x="2118284" y="1556792"/>
            <a:ext cx="3545667"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2118283" y="1556793"/>
            <a:ext cx="351711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Theory-driven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p:cNvSpPr txBox="1"/>
          <p:nvPr/>
        </p:nvSpPr>
        <p:spPr>
          <a:xfrm>
            <a:off x="2120255" y="2217054"/>
            <a:ext cx="3515139" cy="42473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a stochastic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Analyst imposes </a:t>
            </a:r>
            <a:r>
              <a:rPr kumimoji="0" lang="en-GB" sz="1800" b="0" i="0" u="none" strike="noStrike" kern="1200" cap="none" spc="0" normalizeH="0" baseline="0" noProof="0" dirty="0">
                <a:ln>
                  <a:noFill/>
                </a:ln>
                <a:solidFill>
                  <a:prstClr val="black"/>
                </a:solidFill>
                <a:effectLst/>
                <a:uLnTx/>
                <a:uFillTx/>
                <a:latin typeface="Calibri"/>
                <a:ea typeface="+mn-ea"/>
                <a:cs typeface="+mn-cs"/>
              </a:rPr>
              <a:t>structure based on theory</a:t>
            </a: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Set of parameters, sign. levels</a:t>
            </a:r>
          </a:p>
        </p:txBody>
      </p:sp>
      <p:grpSp>
        <p:nvGrpSpPr>
          <p:cNvPr id="14" name="Group 13"/>
          <p:cNvGrpSpPr/>
          <p:nvPr/>
        </p:nvGrpSpPr>
        <p:grpSpPr>
          <a:xfrm>
            <a:off x="2160609" y="4446474"/>
            <a:ext cx="3515138" cy="1934855"/>
            <a:chOff x="755576" y="4833156"/>
            <a:chExt cx="3407127" cy="1934855"/>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6" name="Rectangle 15"/>
            <p:cNvSpPr/>
            <p:nvPr/>
          </p:nvSpPr>
          <p:spPr>
            <a:xfrm>
              <a:off x="1778227" y="5625244"/>
              <a:ext cx="1081828"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prstClr val="white"/>
                  </a:solidFill>
                  <a:effectLst/>
                  <a:uLnTx/>
                  <a:uFillTx/>
                  <a:latin typeface="Calibri"/>
                  <a:ea typeface="+mn-ea"/>
                  <a:cs typeface="+mn-cs"/>
                </a:rPr>
                <a:t>f</a:t>
              </a:r>
              <a:r>
                <a:rPr kumimoji="0" lang="en-GB" sz="2000" b="1" i="0" u="none" strike="noStrike" kern="1200" cap="none" spc="0" normalizeH="0" baseline="0" noProof="0" dirty="0">
                  <a:ln>
                    <a:noFill/>
                  </a:ln>
                  <a:solidFill>
                    <a:prstClr val="white"/>
                  </a:solidFill>
                  <a:effectLst/>
                  <a:uLnTx/>
                  <a:uFillTx/>
                  <a:latin typeface="Calibri"/>
                  <a:ea typeface="+mn-ea"/>
                  <a:cs typeface="+mn-cs"/>
                </a:rPr>
                <a:t> := </a:t>
              </a:r>
              <a:r>
                <a:rPr kumimoji="0" lang="en-GB" sz="2000" b="1" i="1" u="none" strike="noStrike" kern="1200" cap="none" spc="0" normalizeH="0" baseline="0" noProof="0" dirty="0">
                  <a:ln>
                    <a:noFill/>
                  </a:ln>
                  <a:solidFill>
                    <a:prstClr val="white"/>
                  </a:solidFill>
                  <a:effectLst/>
                  <a:uLnTx/>
                  <a:uFillTx/>
                  <a:latin typeface="Calibri"/>
                  <a:ea typeface="+mn-ea"/>
                  <a:cs typeface="+mn-cs"/>
                </a:rPr>
                <a:t>X</a:t>
              </a:r>
              <a:r>
                <a:rPr kumimoji="0" lang="en-GB" sz="1600" b="1" i="0" u="none" strike="noStrike" kern="1200" cap="none" spc="0" normalizeH="0" baseline="0" noProof="0" dirty="0">
                  <a:ln>
                    <a:noFill/>
                  </a:ln>
                  <a:solidFill>
                    <a:prstClr val="white"/>
                  </a:solidFill>
                  <a:effectLst/>
                  <a:uLnTx/>
                  <a:uFillTx/>
                  <a:latin typeface="Calibri"/>
                  <a:ea typeface="+mn-ea"/>
                  <a:cs typeface="+mn-cs"/>
                </a:rPr>
                <a:t>→</a:t>
              </a:r>
              <a:r>
                <a:rPr kumimoji="0" lang="en-GB" sz="2000" b="1" i="1" u="none" strike="noStrike" kern="1200" cap="none" spc="0" normalizeH="0" baseline="0" noProof="0" dirty="0">
                  <a:ln>
                    <a:noFill/>
                  </a:ln>
                  <a:solidFill>
                    <a:prstClr val="white"/>
                  </a:solidFill>
                  <a:effectLst/>
                  <a:uLnTx/>
                  <a:uFillTx/>
                  <a:latin typeface="Calibri"/>
                  <a:ea typeface="+mn-ea"/>
                  <a:cs typeface="+mn-cs"/>
                </a:rPr>
                <a:t>Y</a:t>
              </a:r>
              <a:endParaRPr kumimoji="0" lang="en-GB" sz="20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TextBox 2"/>
          <p:cNvSpPr txBox="1"/>
          <p:nvPr/>
        </p:nvSpPr>
        <p:spPr>
          <a:xfrm>
            <a:off x="6068156" y="1628800"/>
            <a:ext cx="600450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rPr>
              <a:t>How does this work out in choice modelling?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70C0"/>
                </a:solidFill>
                <a:effectLst/>
                <a:uLnTx/>
                <a:uFillTx/>
                <a:latin typeface="Calibri"/>
                <a:ea typeface="+mn-ea"/>
                <a:cs typeface="+mn-cs"/>
              </a:rPr>
              <a:t>Behavioural</a:t>
            </a:r>
            <a:r>
              <a:rPr kumimoji="0" lang="en-US" sz="1800" b="1" i="0" u="none" strike="noStrike" kern="1200" cap="none" spc="0" normalizeH="0" baseline="0" noProof="0" dirty="0">
                <a:ln>
                  <a:noFill/>
                </a:ln>
                <a:solidFill>
                  <a:srgbClr val="0070C0"/>
                </a:solidFill>
                <a:effectLst/>
                <a:uLnTx/>
                <a:uFillTx/>
                <a:latin typeface="Calibri"/>
                <a:ea typeface="+mn-ea"/>
                <a:cs typeface="+mn-cs"/>
              </a:rPr>
              <a:t> </a:t>
            </a:r>
            <a:r>
              <a:rPr kumimoji="0" lang="en-US" sz="1800" b="1" i="0" u="sng" strike="noStrike" kern="1200" cap="none" spc="0" normalizeH="0" baseline="0" noProof="0" dirty="0">
                <a:ln>
                  <a:noFill/>
                </a:ln>
                <a:solidFill>
                  <a:srgbClr val="0070C0"/>
                </a:solidFill>
                <a:effectLst/>
                <a:uLnTx/>
                <a:uFillTx/>
                <a:latin typeface="Calibri"/>
                <a:ea typeface="+mn-ea"/>
                <a:cs typeface="+mn-cs"/>
              </a:rPr>
              <a:t>THEORY</a:t>
            </a:r>
            <a:r>
              <a:rPr kumimoji="0" lang="en-US" sz="1800" b="1" i="0" u="none" strike="noStrike" kern="1200" cap="none" spc="0" normalizeH="0" baseline="0" noProof="0" dirty="0">
                <a:ln>
                  <a:noFill/>
                </a:ln>
                <a:solidFill>
                  <a:srgbClr val="0070C0"/>
                </a:solidFill>
                <a:effectLst/>
                <a:uLnTx/>
                <a:uFillTx/>
                <a:latin typeface="Calibri"/>
                <a:ea typeface="+mn-ea"/>
                <a:cs typeface="+mn-cs"/>
              </a:rPr>
              <a:t> provides: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Meaning to model parameters: e.g. </a:t>
            </a:r>
            <a:r>
              <a:rPr kumimoji="0" lang="el-GR"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β</a:t>
            </a: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 marginal utility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Guidance in model specification</a:t>
            </a: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Economic outputs: </a:t>
            </a:r>
            <a:r>
              <a:rPr kumimoji="0" lang="en-US" sz="1800" b="1" i="0" u="none" strike="noStrike" kern="1200" cap="none" spc="0" normalizeH="0" baseline="0" noProof="0" dirty="0" err="1">
                <a:ln>
                  <a:noFill/>
                </a:ln>
                <a:solidFill>
                  <a:srgbClr val="0070C0"/>
                </a:solidFill>
                <a:effectLst/>
                <a:uLnTx/>
                <a:uFillTx/>
                <a:latin typeface="Calibri"/>
                <a:ea typeface="+mn-ea"/>
                <a:cs typeface="+mn-cs"/>
                <a:sym typeface="Wingdings" panose="05000000000000000000" pitchFamily="2" charset="2"/>
              </a:rPr>
              <a:t>WtP</a:t>
            </a: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Value-of-time  Appraisal, e.g. Cost-Benefit Analysis (CBA)</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Solid ground for extrapolation  long-term forecasting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Elegant communication to policy-makers</a:t>
            </a:r>
            <a:endParaRPr kumimoji="0" lang="nl-NL" sz="1800" b="1" i="0" u="none" strike="noStrike" kern="1200" cap="none" spc="0" normalizeH="0" baseline="0" noProof="0" dirty="0">
              <a:ln>
                <a:noFill/>
              </a:ln>
              <a:solidFill>
                <a:srgbClr val="0070C0"/>
              </a:solidFill>
              <a:effectLst/>
              <a:uLnTx/>
              <a:uFillTx/>
              <a:latin typeface="Calibri"/>
              <a:ea typeface="+mn-ea"/>
              <a:cs typeface="+mn-cs"/>
            </a:endParaRPr>
          </a:p>
        </p:txBody>
      </p:sp>
      <p:grpSp>
        <p:nvGrpSpPr>
          <p:cNvPr id="68" name="Group 67"/>
          <p:cNvGrpSpPr/>
          <p:nvPr/>
        </p:nvGrpSpPr>
        <p:grpSpPr>
          <a:xfrm>
            <a:off x="6240016" y="2145975"/>
            <a:ext cx="4048700" cy="1572162"/>
            <a:chOff x="6311159" y="4809167"/>
            <a:chExt cx="4048700" cy="1572162"/>
          </a:xfrm>
        </p:grpSpPr>
        <p:cxnSp>
          <p:nvCxnSpPr>
            <p:cNvPr id="36" name="Straight Arrow Connector 35"/>
            <p:cNvCxnSpPr/>
            <p:nvPr/>
          </p:nvCxnSpPr>
          <p:spPr>
            <a:xfrm>
              <a:off x="7122910"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11159" y="5177212"/>
              <a:ext cx="95376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 task</a:t>
              </a:r>
            </a:p>
          </p:txBody>
        </p:sp>
        <p:sp>
          <p:nvSpPr>
            <p:cNvPr id="38" name="TextBox 37"/>
            <p:cNvSpPr txBox="1"/>
            <p:nvPr/>
          </p:nvSpPr>
          <p:spPr>
            <a:xfrm>
              <a:off x="9432399" y="5333384"/>
              <a:ext cx="92746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a:t>
              </a:r>
            </a:p>
          </p:txBody>
        </p:sp>
        <p:pic>
          <p:nvPicPr>
            <p:cNvPr id="45" name="Picture 6" descr="Afbeeldingsresultaat voor psychological factor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130" y="4809167"/>
              <a:ext cx="1127856" cy="1572162"/>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8796986"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Rectangle 73"/>
          <p:cNvSpPr/>
          <p:nvPr/>
        </p:nvSpPr>
        <p:spPr>
          <a:xfrm>
            <a:off x="6240016" y="2217054"/>
            <a:ext cx="4176464" cy="135596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Slide Number Placeholder 3"/>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24700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dirty="0"/>
              <a:t>Theory-driven vs data-driven</a:t>
            </a:r>
          </a:p>
        </p:txBody>
      </p:sp>
      <p:sp>
        <p:nvSpPr>
          <p:cNvPr id="7" name="Rounded Rectangle 6"/>
          <p:cNvSpPr/>
          <p:nvPr/>
        </p:nvSpPr>
        <p:spPr>
          <a:xfrm>
            <a:off x="2118284" y="1556792"/>
            <a:ext cx="3545667"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2118283" y="1556793"/>
            <a:ext cx="351711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Theory-driven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(discrete choice models)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p:cNvSpPr txBox="1"/>
          <p:nvPr/>
        </p:nvSpPr>
        <p:spPr>
          <a:xfrm>
            <a:off x="2120255" y="2289061"/>
            <a:ext cx="3515139" cy="42473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a stochastic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Analyst imposes </a:t>
            </a:r>
            <a:r>
              <a:rPr kumimoji="0" lang="en-GB" sz="1800" b="0" i="0" u="none" strike="noStrike" kern="1200" cap="none" spc="0" normalizeH="0" baseline="0" noProof="0" dirty="0">
                <a:ln>
                  <a:noFill/>
                </a:ln>
                <a:solidFill>
                  <a:prstClr val="black"/>
                </a:solidFill>
                <a:effectLst/>
                <a:uLnTx/>
                <a:uFillTx/>
                <a:latin typeface="Calibri"/>
                <a:ea typeface="+mn-ea"/>
                <a:cs typeface="+mn-cs"/>
              </a:rPr>
              <a:t>structure based on theory</a:t>
            </a: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Set of parameters, sign. levels</a:t>
            </a:r>
          </a:p>
        </p:txBody>
      </p:sp>
      <p:grpSp>
        <p:nvGrpSpPr>
          <p:cNvPr id="14" name="Group 13"/>
          <p:cNvGrpSpPr/>
          <p:nvPr/>
        </p:nvGrpSpPr>
        <p:grpSpPr>
          <a:xfrm>
            <a:off x="2160609" y="4446474"/>
            <a:ext cx="3515138" cy="1934855"/>
            <a:chOff x="755576" y="4833156"/>
            <a:chExt cx="3407127" cy="1934855"/>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6" name="Rectangle 15"/>
            <p:cNvSpPr/>
            <p:nvPr/>
          </p:nvSpPr>
          <p:spPr>
            <a:xfrm>
              <a:off x="1778227" y="5625244"/>
              <a:ext cx="1081828"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prstClr val="white"/>
                  </a:solidFill>
                  <a:effectLst/>
                  <a:uLnTx/>
                  <a:uFillTx/>
                  <a:latin typeface="Calibri"/>
                  <a:ea typeface="+mn-ea"/>
                  <a:cs typeface="+mn-cs"/>
                </a:rPr>
                <a:t>f</a:t>
              </a:r>
              <a:r>
                <a:rPr kumimoji="0" lang="en-GB" sz="2000" b="1" i="0" u="none" strike="noStrike" kern="1200" cap="none" spc="0" normalizeH="0" baseline="0" noProof="0" dirty="0">
                  <a:ln>
                    <a:noFill/>
                  </a:ln>
                  <a:solidFill>
                    <a:prstClr val="white"/>
                  </a:solidFill>
                  <a:effectLst/>
                  <a:uLnTx/>
                  <a:uFillTx/>
                  <a:latin typeface="Calibri"/>
                  <a:ea typeface="+mn-ea"/>
                  <a:cs typeface="+mn-cs"/>
                </a:rPr>
                <a:t> := </a:t>
              </a:r>
              <a:r>
                <a:rPr kumimoji="0" lang="en-GB" sz="2000" b="1" i="1" u="none" strike="noStrike" kern="1200" cap="none" spc="0" normalizeH="0" baseline="0" noProof="0" dirty="0">
                  <a:ln>
                    <a:noFill/>
                  </a:ln>
                  <a:solidFill>
                    <a:prstClr val="white"/>
                  </a:solidFill>
                  <a:effectLst/>
                  <a:uLnTx/>
                  <a:uFillTx/>
                  <a:latin typeface="Calibri"/>
                  <a:ea typeface="+mn-ea"/>
                  <a:cs typeface="+mn-cs"/>
                </a:rPr>
                <a:t>X</a:t>
              </a:r>
              <a:r>
                <a:rPr kumimoji="0" lang="en-GB" sz="1600" b="1" i="0" u="none" strike="noStrike" kern="1200" cap="none" spc="0" normalizeH="0" baseline="0" noProof="0" dirty="0">
                  <a:ln>
                    <a:noFill/>
                  </a:ln>
                  <a:solidFill>
                    <a:prstClr val="white"/>
                  </a:solidFill>
                  <a:effectLst/>
                  <a:uLnTx/>
                  <a:uFillTx/>
                  <a:latin typeface="Calibri"/>
                  <a:ea typeface="+mn-ea"/>
                  <a:cs typeface="+mn-cs"/>
                </a:rPr>
                <a:t>→</a:t>
              </a:r>
              <a:r>
                <a:rPr kumimoji="0" lang="en-GB" sz="2000" b="1" i="1" u="none" strike="noStrike" kern="1200" cap="none" spc="0" normalizeH="0" baseline="0" noProof="0" dirty="0">
                  <a:ln>
                    <a:noFill/>
                  </a:ln>
                  <a:solidFill>
                    <a:prstClr val="white"/>
                  </a:solidFill>
                  <a:effectLst/>
                  <a:uLnTx/>
                  <a:uFillTx/>
                  <a:latin typeface="Calibri"/>
                  <a:ea typeface="+mn-ea"/>
                  <a:cs typeface="+mn-cs"/>
                </a:rPr>
                <a:t>Y</a:t>
              </a:r>
              <a:endParaRPr kumimoji="0" lang="en-GB" sz="20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7" name="Rounded Rectangle 16"/>
          <p:cNvSpPr/>
          <p:nvPr/>
        </p:nvSpPr>
        <p:spPr>
          <a:xfrm>
            <a:off x="6780076" y="1556792"/>
            <a:ext cx="3533134"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7"/>
          <p:cNvSpPr txBox="1"/>
          <p:nvPr/>
        </p:nvSpPr>
        <p:spPr>
          <a:xfrm>
            <a:off x="6816067" y="2289061"/>
            <a:ext cx="3515139" cy="42473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complex and cannot be known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Analyst does not impose structure: </a:t>
            </a:r>
            <a:r>
              <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g</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needs to be learned from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sym typeface="Wingdings" panose="05000000000000000000" pitchFamily="2" charset="2"/>
              </a:rPr>
              <a:t>G</a:t>
            </a:r>
            <a:r>
              <a:rPr kumimoji="0" lang="en-GB" sz="1800" b="0"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sym typeface="Wingdings" panose="05000000000000000000" pitchFamily="2" charset="2"/>
              </a:rPr>
              <a:t>ood</a:t>
            </a: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sym typeface="Wingdings" panose="05000000000000000000" pitchFamily="2" charset="2"/>
              </a:rPr>
              <a:t> (in-distribution) </a:t>
            </a:r>
            <a:r>
              <a:rPr kumimoji="0" lang="en-GB" sz="1800" b="0" i="0" u="none" strike="noStrike" kern="1200" cap="none" spc="0" normalizeH="0" baseline="0" noProof="0" dirty="0">
                <a:ln>
                  <a:noFill/>
                </a:ln>
                <a:solidFill>
                  <a:prstClr val="black"/>
                </a:solidFill>
                <a:effectLst/>
                <a:uLnTx/>
                <a:uFillTx/>
                <a:latin typeface="Calibri"/>
                <a:ea typeface="+mn-ea"/>
                <a:cs typeface="+mn-cs"/>
              </a:rPr>
              <a:t>prediction</a:t>
            </a:r>
          </a:p>
        </p:txBody>
      </p:sp>
      <p:sp>
        <p:nvSpPr>
          <p:cNvPr id="19" name="TextBox 18"/>
          <p:cNvSpPr txBox="1"/>
          <p:nvPr/>
        </p:nvSpPr>
        <p:spPr>
          <a:xfrm>
            <a:off x="6798073" y="1556794"/>
            <a:ext cx="34971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Data-driven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(supervised </a:t>
            </a:r>
            <a:r>
              <a:rPr kumimoji="0" lang="en-GB" sz="1800" b="0" i="0" u="sng" strike="noStrike" kern="1200" cap="none" spc="0" normalizeH="0" baseline="0" noProof="0" dirty="0">
                <a:ln>
                  <a:noFill/>
                </a:ln>
                <a:solidFill>
                  <a:prstClr val="black"/>
                </a:solidFill>
                <a:effectLst/>
                <a:uLnTx/>
                <a:uFillTx/>
                <a:latin typeface="Calibri"/>
                <a:ea typeface="+mn-ea"/>
                <a:cs typeface="+mn-cs"/>
              </a:rPr>
              <a:t>machine learning</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a:t>
            </a:r>
          </a:p>
        </p:txBody>
      </p:sp>
      <p:grpSp>
        <p:nvGrpSpPr>
          <p:cNvPr id="20" name="Group 19"/>
          <p:cNvGrpSpPr/>
          <p:nvPr/>
        </p:nvGrpSpPr>
        <p:grpSpPr>
          <a:xfrm>
            <a:off x="6798072" y="4437113"/>
            <a:ext cx="3515138" cy="1934855"/>
            <a:chOff x="5274072" y="4443572"/>
            <a:chExt cx="3515138" cy="1934855"/>
          </a:xfrm>
        </p:grpSpPr>
        <p:grpSp>
          <p:nvGrpSpPr>
            <p:cNvPr id="21" name="Group 20"/>
            <p:cNvGrpSpPr/>
            <p:nvPr/>
          </p:nvGrpSpPr>
          <p:grpSpPr>
            <a:xfrm>
              <a:off x="5274072" y="4443572"/>
              <a:ext cx="3515138" cy="1934855"/>
              <a:chOff x="755576" y="4833156"/>
              <a:chExt cx="3407127" cy="1934855"/>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26" name="Rectangle 25"/>
              <p:cNvSpPr/>
              <p:nvPr/>
            </p:nvSpPr>
            <p:spPr>
              <a:xfrm>
                <a:off x="1826695" y="5625244"/>
                <a:ext cx="10053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Calibri"/>
                    <a:ea typeface="+mn-ea"/>
                    <a:cs typeface="+mn-cs"/>
                  </a:rPr>
                  <a:t>Inherently Unknown</a:t>
                </a:r>
              </a:p>
            </p:txBody>
          </p:sp>
        </p:grpSp>
        <p:sp>
          <p:nvSpPr>
            <p:cNvPr id="22" name="Arc 21"/>
            <p:cNvSpPr/>
            <p:nvPr/>
          </p:nvSpPr>
          <p:spPr>
            <a:xfrm flipH="1" flipV="1">
              <a:off x="5886481" y="5586339"/>
              <a:ext cx="1529835"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Arc 22"/>
            <p:cNvSpPr/>
            <p:nvPr/>
          </p:nvSpPr>
          <p:spPr>
            <a:xfrm flipV="1">
              <a:off x="6386609" y="5586339"/>
              <a:ext cx="1569767"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3"/>
            <p:cNvSpPr txBox="1"/>
            <p:nvPr/>
          </p:nvSpPr>
          <p:spPr>
            <a:xfrm>
              <a:off x="6651398" y="5797717"/>
              <a:ext cx="520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a:t>
              </a:r>
            </a:p>
          </p:txBody>
        </p:sp>
      </p:grpSp>
      <p:sp>
        <p:nvSpPr>
          <p:cNvPr id="27" name="Slide Number Placeholder 3"/>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p:nvPr/>
        </p:nvSpPr>
        <p:spPr>
          <a:xfrm>
            <a:off x="1218707" y="1340768"/>
            <a:ext cx="4824536" cy="5517232"/>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6900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4" end="4"/>
                                            </p:txEl>
                                          </p:spTgt>
                                        </p:tgtEl>
                                        <p:attrNameLst>
                                          <p:attrName>style.visibility</p:attrName>
                                        </p:attrNameLst>
                                      </p:cBhvr>
                                      <p:to>
                                        <p:strVal val="visible"/>
                                      </p:to>
                                    </p:set>
                                    <p:animEffect transition="in" filter="fade">
                                      <p:cBhvr>
                                        <p:cTn id="7" dur="500"/>
                                        <p:tgtEl>
                                          <p:spTgt spid="1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xEl>
                                              <p:pRg st="11" end="11"/>
                                            </p:txEl>
                                          </p:spTgt>
                                        </p:tgtEl>
                                        <p:attrNameLst>
                                          <p:attrName>style.visibility</p:attrName>
                                        </p:attrNameLst>
                                      </p:cBhvr>
                                      <p:to>
                                        <p:strVal val="visible"/>
                                      </p:to>
                                    </p:set>
                                    <p:animEffect transition="in" filter="fade">
                                      <p:cBhvr>
                                        <p:cTn id="15" dur="500"/>
                                        <p:tgtEl>
                                          <p:spTgt spid="1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dirty="0"/>
              <a:t>Theory-driven vs data-driven</a:t>
            </a:r>
          </a:p>
        </p:txBody>
      </p:sp>
      <p:sp>
        <p:nvSpPr>
          <p:cNvPr id="27" name="Slide Number Placeholder 3"/>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383244A9-0D4C-9270-D8A6-E9F4BB735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769" y="1171344"/>
            <a:ext cx="5054461" cy="53675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87329-4622-0AAE-8553-27D0B54FAB26}"/>
              </a:ext>
            </a:extLst>
          </p:cNvPr>
          <p:cNvSpPr txBox="1"/>
          <p:nvPr/>
        </p:nvSpPr>
        <p:spPr>
          <a:xfrm>
            <a:off x="720001" y="1080001"/>
            <a:ext cx="3066808" cy="58977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Fully data-driven way of modelling choices</a:t>
            </a:r>
            <a:endPar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sp>
        <p:nvSpPr>
          <p:cNvPr id="5" name="Left Brace 4">
            <a:extLst>
              <a:ext uri="{FF2B5EF4-FFF2-40B4-BE49-F238E27FC236}">
                <a16:creationId xmlns:a16="http://schemas.microsoft.com/office/drawing/2014/main" id="{36D936C5-89D3-A915-A3F5-9079A73F5885}"/>
              </a:ext>
            </a:extLst>
          </p:cNvPr>
          <p:cNvSpPr/>
          <p:nvPr/>
        </p:nvSpPr>
        <p:spPr>
          <a:xfrm>
            <a:off x="3454399" y="1252330"/>
            <a:ext cx="491436" cy="4899992"/>
          </a:xfrm>
          <a:prstGeom prst="leftBrace">
            <a:avLst>
              <a:gd name="adj1" fmla="val 8333"/>
              <a:gd name="adj2" fmla="val 29729"/>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08F533A-C32D-0BC7-D05E-38DF8E01A5F4}"/>
              </a:ext>
            </a:extLst>
          </p:cNvPr>
          <p:cNvSpPr txBox="1"/>
          <p:nvPr/>
        </p:nvSpPr>
        <p:spPr>
          <a:xfrm>
            <a:off x="536712" y="1988165"/>
            <a:ext cx="2917686" cy="1391479"/>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All explanatory variables (called features) enter in the input layer (in any order)</a:t>
            </a:r>
          </a:p>
        </p:txBody>
      </p:sp>
      <p:sp>
        <p:nvSpPr>
          <p:cNvPr id="8" name="Left Brace 7">
            <a:extLst>
              <a:ext uri="{FF2B5EF4-FFF2-40B4-BE49-F238E27FC236}">
                <a16:creationId xmlns:a16="http://schemas.microsoft.com/office/drawing/2014/main" id="{DE01C79B-62C8-A8E0-D753-B698C4A5D26C}"/>
              </a:ext>
            </a:extLst>
          </p:cNvPr>
          <p:cNvSpPr/>
          <p:nvPr/>
        </p:nvSpPr>
        <p:spPr>
          <a:xfrm rot="10800000">
            <a:off x="8131794" y="3270951"/>
            <a:ext cx="491436" cy="903483"/>
          </a:xfrm>
          <a:prstGeom prst="leftBrace">
            <a:avLst>
              <a:gd name="adj1" fmla="val 8333"/>
              <a:gd name="adj2" fmla="val 7043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29DB4C7-777B-A101-D795-C3C73C738302}"/>
              </a:ext>
            </a:extLst>
          </p:cNvPr>
          <p:cNvSpPr txBox="1"/>
          <p:nvPr/>
        </p:nvSpPr>
        <p:spPr>
          <a:xfrm>
            <a:off x="8737601" y="3021496"/>
            <a:ext cx="2321338" cy="152406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The  output layer contains the predicted choice probabilities for the alternatives</a:t>
            </a:r>
          </a:p>
        </p:txBody>
      </p:sp>
      <p:sp>
        <p:nvSpPr>
          <p:cNvPr id="10" name="TextBox 9">
            <a:extLst>
              <a:ext uri="{FF2B5EF4-FFF2-40B4-BE49-F238E27FC236}">
                <a16:creationId xmlns:a16="http://schemas.microsoft.com/office/drawing/2014/main" id="{F92D85F7-1BF6-F253-EF5C-6446653DC8F0}"/>
              </a:ext>
            </a:extLst>
          </p:cNvPr>
          <p:cNvSpPr txBox="1"/>
          <p:nvPr/>
        </p:nvSpPr>
        <p:spPr>
          <a:xfrm>
            <a:off x="7779026" y="1258538"/>
            <a:ext cx="3279913" cy="59634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What happens in between is unknown</a:t>
            </a:r>
          </a:p>
        </p:txBody>
      </p:sp>
      <p:sp>
        <p:nvSpPr>
          <p:cNvPr id="11" name="Round Diagonal Corner Rectangle 10">
            <a:extLst>
              <a:ext uri="{FF2B5EF4-FFF2-40B4-BE49-F238E27FC236}">
                <a16:creationId xmlns:a16="http://schemas.microsoft.com/office/drawing/2014/main" id="{12501D39-4012-84A4-D1BD-0F39885E4166}"/>
              </a:ext>
            </a:extLst>
          </p:cNvPr>
          <p:cNvSpPr/>
          <p:nvPr/>
        </p:nvSpPr>
        <p:spPr>
          <a:xfrm>
            <a:off x="4310270" y="1617455"/>
            <a:ext cx="3442251" cy="4256571"/>
          </a:xfrm>
          <a:prstGeom prst="round2DiagRect">
            <a:avLst/>
          </a:prstGeom>
          <a:noFill/>
          <a:ln>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6DA4701B-6596-E95A-1EDB-5975CA0190F1}"/>
              </a:ext>
            </a:extLst>
          </p:cNvPr>
          <p:cNvSpPr txBox="1"/>
          <p:nvPr/>
        </p:nvSpPr>
        <p:spPr>
          <a:xfrm>
            <a:off x="3454398" y="6470712"/>
            <a:ext cx="4782307" cy="319087"/>
          </a:xfrm>
          <a:prstGeom prst="rect">
            <a:avLst/>
          </a:prstGeom>
          <a:noFill/>
        </p:spPr>
        <p:txBody>
          <a:bodyPr wrap="square" rtlCol="0">
            <a:noAutofit/>
          </a:bodyPr>
          <a:lstStyle/>
          <a:p>
            <a:pPr marL="0" marR="0" lvl="0" indent="0" algn="ct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Calibri" panose="020F0502020204030204" pitchFamily="34" charset="0"/>
                <a:sym typeface="Wingdings" panose="05000000000000000000" pitchFamily="2" charset="2"/>
              </a:rPr>
              <a:t>Fully connected MultiLayer Perceptron (MLP)</a:t>
            </a:r>
          </a:p>
        </p:txBody>
      </p:sp>
    </p:spTree>
    <p:extLst>
      <p:ext uri="{BB962C8B-B14F-4D97-AF65-F5344CB8AC3E}">
        <p14:creationId xmlns:p14="http://schemas.microsoft.com/office/powerpoint/2010/main" val="2223542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dirty="0">
                <a:latin typeface="Calibri Light" panose="020F0302020204030204" pitchFamily="34" charset="0"/>
                <a:cs typeface="Calibri Light" panose="020F0302020204030204" pitchFamily="34" charset="0"/>
              </a:rPr>
              <a:t>Theory-driven vs data-driven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Rounded Rectangle 5"/>
          <p:cNvSpPr/>
          <p:nvPr/>
        </p:nvSpPr>
        <p:spPr>
          <a:xfrm>
            <a:off x="6780076" y="1556792"/>
            <a:ext cx="3533134"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ounded Rectangle 6"/>
          <p:cNvSpPr/>
          <p:nvPr/>
        </p:nvSpPr>
        <p:spPr>
          <a:xfrm>
            <a:off x="2118284" y="1522389"/>
            <a:ext cx="3545667"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2063552" y="1124744"/>
            <a:ext cx="802889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Strengths and weaknesses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TextBox 9"/>
          <p:cNvSpPr txBox="1"/>
          <p:nvPr/>
        </p:nvSpPr>
        <p:spPr>
          <a:xfrm>
            <a:off x="6798073" y="1556794"/>
            <a:ext cx="3497143" cy="56323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Data-driven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(supervised machine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00CC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Calibri"/>
                <a:ea typeface="+mn-ea"/>
                <a:cs typeface="+mn-cs"/>
              </a:rPr>
              <a:t>Weaknesses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Poor behavioural interpretation:</a:t>
            </a:r>
          </a:p>
          <a:p>
            <a:pPr marL="742950" marR="0" lvl="1"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 model parameters</a:t>
            </a:r>
          </a:p>
          <a:p>
            <a:pPr marL="742950" marR="0" lvl="1"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 statistical measures of model fit comparison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Opaque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Shaky extrapolation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Unclear economic outputs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CC00"/>
                </a:solidFill>
                <a:effectLst/>
                <a:uLnTx/>
                <a:uFillTx/>
                <a:latin typeface="Calibri"/>
                <a:ea typeface="+mn-ea"/>
                <a:cs typeface="+mn-cs"/>
              </a:rPr>
              <a:t>Strengths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Assumption-poor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Not restrictive on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High prediction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p:cNvSpPr txBox="1"/>
          <p:nvPr/>
        </p:nvSpPr>
        <p:spPr>
          <a:xfrm>
            <a:off x="2118282" y="1556794"/>
            <a:ext cx="3638060" cy="53553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Theory-driven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(discrete choice models)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CC00"/>
                </a:solidFill>
                <a:effectLst/>
                <a:uLnTx/>
                <a:uFillTx/>
                <a:latin typeface="Calibri"/>
                <a:ea typeface="+mn-ea"/>
                <a:cs typeface="+mn-cs"/>
              </a:rPr>
              <a:t>Strengths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Good behavioural  interpretation:</a:t>
            </a:r>
          </a:p>
          <a:p>
            <a:pPr marL="742950" marR="0" lvl="1"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Model parameters</a:t>
            </a:r>
          </a:p>
          <a:p>
            <a:pPr marL="742950" marR="0" lvl="1"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Statistical measures for model fit comparison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Transparent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Solid ground for extrapolation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Economic outputs (RUM)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Calibri"/>
                <a:ea typeface="+mn-ea"/>
                <a:cs typeface="+mn-cs"/>
              </a:rPr>
              <a:t>Weaknesses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Assumption-rich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Restrictive on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Low prediction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p:cNvPicPr>
            <a:picLocks noChangeAspect="1"/>
          </p:cNvPicPr>
          <p:nvPr/>
        </p:nvPicPr>
        <p:blipFill rotWithShape="1">
          <a:blip r:embed="rId3"/>
          <a:srcRect l="10429" t="28738" r="39369" b="29919"/>
          <a:stretch/>
        </p:blipFill>
        <p:spPr>
          <a:xfrm>
            <a:off x="5756342" y="1730574"/>
            <a:ext cx="900813" cy="370923"/>
          </a:xfrm>
          <a:prstGeom prst="rect">
            <a:avLst/>
          </a:prstGeom>
        </p:spPr>
      </p:pic>
      <p:grpSp>
        <p:nvGrpSpPr>
          <p:cNvPr id="5" name="Group 4">
            <a:extLst>
              <a:ext uri="{FF2B5EF4-FFF2-40B4-BE49-F238E27FC236}">
                <a16:creationId xmlns:a16="http://schemas.microsoft.com/office/drawing/2014/main" id="{041B3731-73FB-5C3C-DB4E-F555EA541590}"/>
              </a:ext>
            </a:extLst>
          </p:cNvPr>
          <p:cNvGrpSpPr/>
          <p:nvPr/>
        </p:nvGrpSpPr>
        <p:grpSpPr>
          <a:xfrm>
            <a:off x="6798073" y="2708920"/>
            <a:ext cx="3497143" cy="3363888"/>
            <a:chOff x="6798073" y="2708920"/>
            <a:chExt cx="3497143" cy="3363888"/>
          </a:xfrm>
        </p:grpSpPr>
        <p:sp>
          <p:nvSpPr>
            <p:cNvPr id="13" name="Rectangle 12"/>
            <p:cNvSpPr/>
            <p:nvPr/>
          </p:nvSpPr>
          <p:spPr>
            <a:xfrm>
              <a:off x="6808634" y="2708920"/>
              <a:ext cx="3486582" cy="576064"/>
            </a:xfrm>
            <a:prstGeom prst="rect">
              <a:avLst/>
            </a:prstGeom>
            <a:noFill/>
            <a:ln>
              <a:solidFill>
                <a:srgbClr val="F5000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4D5983D3-3C93-CA2D-A4BA-C45B16FEF10A}"/>
                </a:ext>
              </a:extLst>
            </p:cNvPr>
            <p:cNvSpPr/>
            <p:nvPr/>
          </p:nvSpPr>
          <p:spPr>
            <a:xfrm>
              <a:off x="6798073" y="5157191"/>
              <a:ext cx="3497143" cy="915617"/>
            </a:xfrm>
            <a:prstGeom prst="rect">
              <a:avLst/>
            </a:prstGeom>
            <a:noFill/>
            <a:ln>
              <a:solidFill>
                <a:srgbClr val="3DCD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1" name="Picture 2" descr="Image result for understand icon">
            <a:extLst>
              <a:ext uri="{FF2B5EF4-FFF2-40B4-BE49-F238E27FC236}">
                <a16:creationId xmlns:a16="http://schemas.microsoft.com/office/drawing/2014/main" id="{6D017637-5FF3-87A3-F249-119C458213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131" y="2279008"/>
            <a:ext cx="1435887" cy="143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83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p:cNvSpPr>
            <a:spLocks noGrp="1"/>
          </p:cNvSpPr>
          <p:nvPr>
            <p:ph type="title"/>
          </p:nvPr>
        </p:nvSpPr>
        <p:spPr/>
        <p:txBody>
          <a:bodyPr/>
          <a:lstStyle/>
          <a:p>
            <a:r>
              <a:rPr lang="en-US" sz="4000" dirty="0">
                <a:latin typeface="Calibri Light" panose="020F0302020204030204" pitchFamily="34" charset="0"/>
                <a:cs typeface="Calibri Light" panose="020F0302020204030204" pitchFamily="34" charset="0"/>
              </a:rPr>
              <a:t>Theory-driven vs data-driven</a:t>
            </a:r>
            <a:endParaRPr lang="en-GB" dirty="0"/>
          </a:p>
        </p:txBody>
      </p:sp>
      <p:sp>
        <p:nvSpPr>
          <p:cNvPr id="5" name="TextBox 4"/>
          <p:cNvSpPr txBox="1"/>
          <p:nvPr/>
        </p:nvSpPr>
        <p:spPr>
          <a:xfrm>
            <a:off x="720000" y="1368000"/>
            <a:ext cx="10740632" cy="535347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There are 2 two ways to obtain behavioural insights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Create models that are still understandable to humans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by itself:</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Hybrid choice models, which combine traditional DCM a</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nd</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Artificial Neural Networks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Create </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posthoc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XAI techniques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Post-hoc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XAI techniques produce explainability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already developed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(trained) models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Model-agnostic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posthoc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XAI techniques work with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any ML model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 they operate by extracting information from the model’s predictions: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g(X)</a:t>
            </a:r>
          </a:p>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Shapley Additive Explanations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SHAP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F</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eature relevance</a:t>
            </a:r>
          </a:p>
          <a:p>
            <a:pPr marL="1200150" marR="0" lvl="2" indent="-285750" algn="l" defTabSz="852488" rtl="0" eaLnBrk="1" fontAlgn="auto" latinLnBrk="0" hangingPunct="1">
              <a:lnSpc>
                <a:spcPct val="100000"/>
              </a:lnSpc>
              <a:spcBef>
                <a:spcPts val="0"/>
              </a:spcBef>
              <a:spcAft>
                <a:spcPts val="0"/>
              </a:spcAft>
              <a:buClrTx/>
              <a:buSzTx/>
              <a:buFont typeface="Wingdings" panose="05000000000000000000" pitchFamily="2" charset="2"/>
              <a:buChar char="Ø"/>
              <a:tabLst>
                <a:tab pos="7283450"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Local-Interpretable Model-agnostic Explanations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LIME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Model simplification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4727848" y="3356992"/>
            <a:ext cx="2555377" cy="1406569"/>
            <a:chOff x="5274072" y="4443572"/>
            <a:chExt cx="3515138" cy="1934855"/>
          </a:xfrm>
        </p:grpSpPr>
        <p:grpSp>
          <p:nvGrpSpPr>
            <p:cNvPr id="7" name="Group 6"/>
            <p:cNvGrpSpPr/>
            <p:nvPr/>
          </p:nvGrpSpPr>
          <p:grpSpPr>
            <a:xfrm>
              <a:off x="5274072" y="4443572"/>
              <a:ext cx="3515138" cy="1934855"/>
              <a:chOff x="755576" y="4833156"/>
              <a:chExt cx="3407127" cy="1934855"/>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2" name="Rectangle 11"/>
              <p:cNvSpPr/>
              <p:nvPr/>
            </p:nvSpPr>
            <p:spPr>
              <a:xfrm>
                <a:off x="1826695" y="5625244"/>
                <a:ext cx="10053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Calibri"/>
                    <a:ea typeface="+mn-ea"/>
                    <a:cs typeface="+mn-cs"/>
                  </a:rPr>
                  <a:t>?</a:t>
                </a:r>
                <a:endParaRPr kumimoji="0" lang="en-GB" sz="12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 name="Arc 7"/>
            <p:cNvSpPr/>
            <p:nvPr/>
          </p:nvSpPr>
          <p:spPr>
            <a:xfrm flipH="1" flipV="1">
              <a:off x="5886481" y="5586339"/>
              <a:ext cx="1529835"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Arc 8"/>
            <p:cNvSpPr/>
            <p:nvPr/>
          </p:nvSpPr>
          <p:spPr>
            <a:xfrm flipV="1">
              <a:off x="6386609" y="5586339"/>
              <a:ext cx="1569767"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6651398" y="5797717"/>
              <a:ext cx="520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a:t>
              </a:r>
            </a:p>
          </p:txBody>
        </p:sp>
      </p:grpSp>
      <p:sp>
        <p:nvSpPr>
          <p:cNvPr id="13" name="Rounded Rectangle 12"/>
          <p:cNvSpPr/>
          <p:nvPr/>
        </p:nvSpPr>
        <p:spPr>
          <a:xfrm>
            <a:off x="1528903" y="1939501"/>
            <a:ext cx="8131145" cy="288032"/>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rotWithShape="1">
          <a:blip r:embed="rId3"/>
          <a:srcRect b="51157"/>
          <a:stretch/>
        </p:blipFill>
        <p:spPr>
          <a:xfrm>
            <a:off x="4280541" y="4797152"/>
            <a:ext cx="3630917" cy="1847650"/>
          </a:xfrm>
          <a:prstGeom prst="rect">
            <a:avLst/>
          </a:prstGeom>
        </p:spPr>
      </p:pic>
      <p:sp>
        <p:nvSpPr>
          <p:cNvPr id="15" name="TextBox 14">
            <a:extLst>
              <a:ext uri="{FF2B5EF4-FFF2-40B4-BE49-F238E27FC236}">
                <a16:creationId xmlns:a16="http://schemas.microsoft.com/office/drawing/2014/main" id="{9FA88840-C1BC-F980-5E21-87C7ECA9F409}"/>
              </a:ext>
            </a:extLst>
          </p:cNvPr>
          <p:cNvSpPr txBox="1"/>
          <p:nvPr/>
        </p:nvSpPr>
        <p:spPr>
          <a:xfrm>
            <a:off x="9932628" y="1747186"/>
            <a:ext cx="1460938" cy="672662"/>
          </a:xfrm>
          <a:prstGeom prst="rect">
            <a:avLst/>
          </a:prstGeom>
          <a:noFill/>
        </p:spPr>
        <p:txBody>
          <a:bodyPr wrap="square" rtlCol="0">
            <a:noAutofit/>
          </a:bodyPr>
          <a:lstStyle/>
          <a:p>
            <a:pPr algn="l" defTabSz="904875">
              <a:tabLst>
                <a:tab pos="715963" algn="l"/>
                <a:tab pos="3228975" algn="l"/>
              </a:tabLst>
            </a:pPr>
            <a:r>
              <a:rPr lang="en-GB" b="1" dirty="0">
                <a:solidFill>
                  <a:srgbClr val="1F00FF"/>
                </a:solidFill>
                <a:cs typeface="Calibri" panose="020F0502020204030204" pitchFamily="34" charset="0"/>
                <a:sym typeface="Wingdings" panose="05000000000000000000" pitchFamily="2" charset="2"/>
              </a:rPr>
              <a:t>Day 2 of this course</a:t>
            </a:r>
          </a:p>
        </p:txBody>
      </p:sp>
    </p:spTree>
    <p:extLst>
      <p:ext uri="{BB962C8B-B14F-4D97-AF65-F5344CB8AC3E}">
        <p14:creationId xmlns:p14="http://schemas.microsoft.com/office/powerpoint/2010/main" val="112342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animEffect transition="in" filter="fade">
                                      <p:cBhvr>
                                        <p:cTn id="21" dur="500"/>
                                        <p:tgtEl>
                                          <p:spTgt spid="5">
                                            <p:txEl>
                                              <p:pRg st="12" end="12"/>
                                            </p:txEl>
                                          </p:spTgt>
                                        </p:tgtEl>
                                      </p:cBhvr>
                                    </p:animEffect>
                                  </p:childTnLst>
                                </p:cTn>
                              </p:par>
                              <p:par>
                                <p:cTn id="22" presetID="10" presetClass="exit" presetSubtype="0" fill="hold"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animEffect transition="in" filter="fade">
                                      <p:cBhvr>
                                        <p:cTn id="27" dur="500"/>
                                        <p:tgtEl>
                                          <p:spTgt spid="5">
                                            <p:txEl>
                                              <p:pRg st="14" end="1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5" end="15"/>
                                            </p:txEl>
                                          </p:spTgt>
                                        </p:tgtEl>
                                        <p:attrNameLst>
                                          <p:attrName>style.visibility</p:attrName>
                                        </p:attrNameLst>
                                      </p:cBhvr>
                                      <p:to>
                                        <p:strVal val="visible"/>
                                      </p:to>
                                    </p:set>
                                    <p:animEffect transition="in" filter="fade">
                                      <p:cBhvr>
                                        <p:cTn id="30" dur="500"/>
                                        <p:tgtEl>
                                          <p:spTgt spid="5">
                                            <p:txEl>
                                              <p:pRg st="15" end="1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466730"/>
          </a:xfrm>
        </p:spPr>
        <p:txBody>
          <a:bodyPr/>
          <a:lstStyle/>
          <a:p>
            <a:r>
              <a:rPr lang="en-GB" sz="4000" dirty="0"/>
              <a:t>Artificial Neural Networks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976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440" y="1268760"/>
            <a:ext cx="10873208" cy="5400600"/>
          </a:xfrm>
        </p:spPr>
        <p:txBody>
          <a:bodyPr>
            <a:normAutofit/>
          </a:bodyPr>
          <a:lstStyle/>
          <a:p>
            <a:pPr marL="0" indent="0" defTabSz="904875">
              <a:buNone/>
              <a:tabLst>
                <a:tab pos="1257300" algn="l"/>
                <a:tab pos="3228975" algn="l"/>
              </a:tabLst>
            </a:pPr>
            <a:r>
              <a:rPr lang="en-GB" sz="1800" b="1" u="sng" dirty="0">
                <a:latin typeface="Calibri" panose="020F0502020204030204" pitchFamily="34" charset="0"/>
                <a:cs typeface="Times New Roman" panose="02020603050405020304" pitchFamily="18" charset="0"/>
              </a:rPr>
              <a:t>Motivation</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Machine learning is increasingly used for choice behaviour modelling &lt;-&gt; limitation of traditional DCM</a:t>
            </a:r>
          </a:p>
          <a:p>
            <a:pPr defTabSz="904875">
              <a:tabLst>
                <a:tab pos="1257300" algn="l"/>
                <a:tab pos="3228975" algn="l"/>
              </a:tabLst>
            </a:pPr>
            <a:endParaRPr lang="en-US" sz="1800" b="1"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US" sz="1800" b="1"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US" sz="1800" b="1" u="sng" dirty="0">
                <a:latin typeface="Calibri" panose="020F0502020204030204" pitchFamily="34" charset="0"/>
                <a:cs typeface="Times New Roman" panose="02020603050405020304" pitchFamily="18" charset="0"/>
              </a:rPr>
              <a:t>Learning objectives</a:t>
            </a:r>
          </a:p>
          <a:p>
            <a:pPr marL="0" indent="0" defTabSz="904875">
              <a:buNone/>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After this course, you can:</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Explain and apply key concepts of Machine Learning (ML).</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Discuss on the strength and weaknesses of ML for choice </a:t>
            </a:r>
            <a:r>
              <a:rPr lang="en-US" sz="1800" dirty="0" err="1">
                <a:solidFill>
                  <a:srgbClr val="0070C0"/>
                </a:solidFill>
                <a:latin typeface="Calibri" panose="020F0502020204030204" pitchFamily="34" charset="0"/>
                <a:cs typeface="Times New Roman" panose="02020603050405020304" pitchFamily="18" charset="0"/>
              </a:rPr>
              <a:t>behaviour</a:t>
            </a:r>
            <a:r>
              <a:rPr lang="en-US" sz="1800" dirty="0">
                <a:solidFill>
                  <a:srgbClr val="0070C0"/>
                </a:solidFill>
                <a:latin typeface="Calibri" panose="020F0502020204030204" pitchFamily="34" charset="0"/>
                <a:cs typeface="Times New Roman" panose="02020603050405020304" pitchFamily="18" charset="0"/>
              </a:rPr>
              <a:t> modelling</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Discuss the do’s and don’ts of bringing ML classifiers and theory-driven discrete choice models together</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Use ML classifiers and XAI for choice </a:t>
            </a:r>
            <a:r>
              <a:rPr lang="en-US" sz="1800" dirty="0" err="1">
                <a:solidFill>
                  <a:srgbClr val="0070C0"/>
                </a:solidFill>
                <a:latin typeface="Calibri" panose="020F0502020204030204" pitchFamily="34" charset="0"/>
                <a:cs typeface="Times New Roman" panose="02020603050405020304" pitchFamily="18" charset="0"/>
              </a:rPr>
              <a:t>behaviour</a:t>
            </a:r>
            <a:r>
              <a:rPr lang="en-US" sz="1800" dirty="0">
                <a:solidFill>
                  <a:srgbClr val="0070C0"/>
                </a:solidFill>
                <a:latin typeface="Calibri" panose="020F0502020204030204" pitchFamily="34" charset="0"/>
                <a:cs typeface="Times New Roman" panose="02020603050405020304" pitchFamily="18" charset="0"/>
              </a:rPr>
              <a:t> modelling</a:t>
            </a: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US" sz="1800" b="1" u="sng" dirty="0">
                <a:latin typeface="Calibri" panose="020F0502020204030204" pitchFamily="34" charset="0"/>
                <a:cs typeface="Times New Roman" panose="02020603050405020304" pitchFamily="18" charset="0"/>
              </a:rPr>
              <a:t>Teaching method</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Oral lectures</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Lab sessions with </a:t>
            </a:r>
            <a:r>
              <a:rPr lang="en-US" sz="1800" b="1" dirty="0" err="1">
                <a:solidFill>
                  <a:srgbClr val="0070C0"/>
                </a:solidFill>
                <a:latin typeface="Calibri" panose="020F0502020204030204" pitchFamily="34" charset="0"/>
                <a:cs typeface="Times New Roman" panose="02020603050405020304" pitchFamily="18" charset="0"/>
              </a:rPr>
              <a:t>Jupyter</a:t>
            </a:r>
            <a:r>
              <a:rPr lang="en-US" sz="1800" b="1" dirty="0">
                <a:solidFill>
                  <a:srgbClr val="0070C0"/>
                </a:solidFill>
                <a:latin typeface="Calibri" panose="020F0502020204030204" pitchFamily="34" charset="0"/>
                <a:cs typeface="Times New Roman" panose="02020603050405020304" pitchFamily="18" charset="0"/>
              </a:rPr>
              <a:t> notebooks</a:t>
            </a:r>
            <a:r>
              <a:rPr lang="en-US" sz="1800" dirty="0">
                <a:solidFill>
                  <a:srgbClr val="0070C0"/>
                </a:solidFill>
                <a:latin typeface="Calibri" panose="020F0502020204030204" pitchFamily="34" charset="0"/>
                <a:cs typeface="Times New Roman" panose="02020603050405020304" pitchFamily="18" charset="0"/>
              </a:rPr>
              <a:t> (some coding skills needed)</a:t>
            </a: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itle 1"/>
          <p:cNvSpPr txBox="1">
            <a:spLocks/>
          </p:cNvSpPr>
          <p:nvPr/>
        </p:nvSpPr>
        <p:spPr bwMode="auto">
          <a:xfrm>
            <a:off x="1055441" y="457200"/>
            <a:ext cx="9045824" cy="45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857250" indent="-857250" algn="l" rtl="0" eaLnBrk="0" fontAlgn="base" hangingPunct="0">
              <a:spcBef>
                <a:spcPct val="0"/>
              </a:spcBef>
              <a:spcAft>
                <a:spcPct val="0"/>
              </a:spcAft>
              <a:defRPr sz="3300">
                <a:solidFill>
                  <a:schemeClr val="tx1"/>
                </a:solidFill>
                <a:latin typeface="+mj-lt"/>
                <a:ea typeface="+mj-ea"/>
                <a:cs typeface="+mj-cs"/>
              </a:defRPr>
            </a:lvl1pPr>
            <a:lvl2pPr marL="857250" indent="-857250" algn="l" rtl="0" eaLnBrk="0" fontAlgn="base" hangingPunct="0">
              <a:spcBef>
                <a:spcPct val="0"/>
              </a:spcBef>
              <a:spcAft>
                <a:spcPct val="0"/>
              </a:spcAft>
              <a:defRPr sz="3300">
                <a:solidFill>
                  <a:schemeClr val="tx1"/>
                </a:solidFill>
                <a:latin typeface="Bookman Old Style" pitchFamily="18" charset="0"/>
              </a:defRPr>
            </a:lvl2pPr>
            <a:lvl3pPr marL="857250" indent="-857250" algn="l" rtl="0" eaLnBrk="0" fontAlgn="base" hangingPunct="0">
              <a:spcBef>
                <a:spcPct val="0"/>
              </a:spcBef>
              <a:spcAft>
                <a:spcPct val="0"/>
              </a:spcAft>
              <a:defRPr sz="3300">
                <a:solidFill>
                  <a:schemeClr val="tx1"/>
                </a:solidFill>
                <a:latin typeface="Bookman Old Style" pitchFamily="18" charset="0"/>
              </a:defRPr>
            </a:lvl3pPr>
            <a:lvl4pPr marL="857250" indent="-857250" algn="l" rtl="0" eaLnBrk="0" fontAlgn="base" hangingPunct="0">
              <a:spcBef>
                <a:spcPct val="0"/>
              </a:spcBef>
              <a:spcAft>
                <a:spcPct val="0"/>
              </a:spcAft>
              <a:defRPr sz="3300">
                <a:solidFill>
                  <a:schemeClr val="tx1"/>
                </a:solidFill>
                <a:latin typeface="Bookman Old Style" pitchFamily="18" charset="0"/>
              </a:defRPr>
            </a:lvl4pPr>
            <a:lvl5pPr marL="857250" indent="-857250" algn="l" rtl="0" eaLnBrk="0" fontAlgn="base" hangingPunct="0">
              <a:spcBef>
                <a:spcPct val="0"/>
              </a:spcBef>
              <a:spcAft>
                <a:spcPct val="0"/>
              </a:spcAft>
              <a:defRPr sz="3300">
                <a:solidFill>
                  <a:schemeClr val="tx1"/>
                </a:solidFill>
                <a:latin typeface="Bookman Old Style" pitchFamily="18" charset="0"/>
              </a:defRPr>
            </a:lvl5pPr>
            <a:lvl6pPr marL="1314450" indent="-857250" algn="l" rtl="0" fontAlgn="base">
              <a:spcBef>
                <a:spcPct val="0"/>
              </a:spcBef>
              <a:spcAft>
                <a:spcPct val="0"/>
              </a:spcAft>
              <a:defRPr sz="3300">
                <a:solidFill>
                  <a:schemeClr val="tx1"/>
                </a:solidFill>
                <a:latin typeface="Bookman Old Style" pitchFamily="18" charset="0"/>
              </a:defRPr>
            </a:lvl6pPr>
            <a:lvl7pPr marL="1771650" indent="-857250" algn="l" rtl="0" fontAlgn="base">
              <a:spcBef>
                <a:spcPct val="0"/>
              </a:spcBef>
              <a:spcAft>
                <a:spcPct val="0"/>
              </a:spcAft>
              <a:defRPr sz="3300">
                <a:solidFill>
                  <a:schemeClr val="tx1"/>
                </a:solidFill>
                <a:latin typeface="Bookman Old Style" pitchFamily="18" charset="0"/>
              </a:defRPr>
            </a:lvl7pPr>
            <a:lvl8pPr marL="2228850" indent="-857250" algn="l" rtl="0" fontAlgn="base">
              <a:spcBef>
                <a:spcPct val="0"/>
              </a:spcBef>
              <a:spcAft>
                <a:spcPct val="0"/>
              </a:spcAft>
              <a:defRPr sz="3300">
                <a:solidFill>
                  <a:schemeClr val="tx1"/>
                </a:solidFill>
                <a:latin typeface="Bookman Old Style" pitchFamily="18" charset="0"/>
              </a:defRPr>
            </a:lvl8pPr>
            <a:lvl9pPr marL="2686050" indent="-857250" algn="l" rtl="0" fontAlgn="base">
              <a:spcBef>
                <a:spcPct val="0"/>
              </a:spcBef>
              <a:spcAft>
                <a:spcPct val="0"/>
              </a:spcAft>
              <a:defRPr sz="3300">
                <a:solidFill>
                  <a:schemeClr val="tx1"/>
                </a:solidFill>
                <a:latin typeface="Bookman Old Style" pitchFamily="18" charset="0"/>
              </a:defRPr>
            </a:lvl9pPr>
          </a:lstStyle>
          <a:p>
            <a:pPr marL="857250" marR="0" lvl="0" indent="-857250" algn="l" defTabSz="914400" rtl="0" eaLnBrk="0" fontAlgn="base" latinLnBrk="0" hangingPunct="0">
              <a:lnSpc>
                <a:spcPct val="100000"/>
              </a:lnSpc>
              <a:spcBef>
                <a:spcPct val="0"/>
              </a:spcBef>
              <a:spcAft>
                <a:spcPct val="0"/>
              </a:spcAft>
              <a:buClrTx/>
              <a:buSzTx/>
              <a:buFontTx/>
              <a:buNone/>
              <a:tabLst/>
              <a:defRPr/>
            </a:pPr>
            <a:r>
              <a:rPr kumimoji="0" lang="en-GB" sz="2600" b="0" i="0" u="none" strike="noStrike" kern="0" cap="none" spc="0" normalizeH="0" baseline="0" noProof="0" dirty="0">
                <a:ln>
                  <a:noFill/>
                </a:ln>
                <a:solidFill>
                  <a:srgbClr val="000000"/>
                </a:solidFill>
                <a:effectLst/>
                <a:uLnTx/>
                <a:uFillTx/>
                <a:latin typeface="Bookman Old Style"/>
                <a:ea typeface="+mj-ea"/>
                <a:cs typeface="+mj-cs"/>
              </a:rPr>
              <a:t>Course set-up</a:t>
            </a:r>
          </a:p>
        </p:txBody>
      </p:sp>
    </p:spTree>
    <p:extLst>
      <p:ext uri="{BB962C8B-B14F-4D97-AF65-F5344CB8AC3E}">
        <p14:creationId xmlns:p14="http://schemas.microsoft.com/office/powerpoint/2010/main" val="2671578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Layers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4079776" y="1710632"/>
          <a:ext cx="3744416" cy="2427415"/>
        </p:xfrm>
        <a:graphic>
          <a:graphicData uri="http://schemas.openxmlformats.org/presentationml/2006/ole">
            <mc:AlternateContent xmlns:mc="http://schemas.openxmlformats.org/markup-compatibility/2006">
              <mc:Choice xmlns:v="urn:schemas-microsoft-com:vml" Requires="v">
                <p:oleObj name="Visio" r:id="rId3" imgW="2581141" imgH="1676155" progId="Visio.Drawing.11">
                  <p:embed/>
                </p:oleObj>
              </mc:Choice>
              <mc:Fallback>
                <p:oleObj name="Visio" r:id="rId3" imgW="2581141" imgH="1676155" progId="Visio.Drawing.11">
                  <p:embed/>
                  <p:pic>
                    <p:nvPicPr>
                      <p:cNvPr id="7" name="Object 6"/>
                      <p:cNvPicPr>
                        <a:picLocks noChangeAspect="1" noChangeArrowheads="1"/>
                      </p:cNvPicPr>
                      <p:nvPr/>
                    </p:nvPicPr>
                    <p:blipFill>
                      <a:blip r:embed="rId4"/>
                      <a:srcRect/>
                      <a:stretch>
                        <a:fillRect/>
                      </a:stretch>
                    </p:blipFill>
                    <p:spPr bwMode="auto">
                      <a:xfrm>
                        <a:off x="4079776" y="1710632"/>
                        <a:ext cx="3744416" cy="2427415"/>
                      </a:xfrm>
                      <a:prstGeom prst="rect">
                        <a:avLst/>
                      </a:prstGeom>
                      <a:noFill/>
                    </p:spPr>
                  </p:pic>
                </p:oleObj>
              </mc:Fallback>
            </mc:AlternateContent>
          </a:graphicData>
        </a:graphic>
      </p:graphicFrame>
      <p:sp>
        <p:nvSpPr>
          <p:cNvPr id="10" name="TextBox 9"/>
          <p:cNvSpPr txBox="1"/>
          <p:nvPr/>
        </p:nvSpPr>
        <p:spPr>
          <a:xfrm>
            <a:off x="720000" y="4581129"/>
            <a:ext cx="10298360"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FF0000"/>
                </a:solidFill>
                <a:effectLst/>
                <a:uLnTx/>
                <a:uFillTx/>
                <a:latin typeface="Calibri"/>
                <a:ea typeface="+mn-ea"/>
                <a:cs typeface="+mn-cs"/>
              </a:rPr>
              <a:t>Input layer </a:t>
            </a:r>
            <a:r>
              <a:rPr kumimoji="0" lang="en-GB" sz="1800" b="0" i="0" u="none" strike="noStrike" kern="1200" cap="none" spc="0" normalizeH="0" baseline="0" noProof="0" dirty="0">
                <a:ln>
                  <a:noFill/>
                </a:ln>
                <a:solidFill>
                  <a:prstClr val="black"/>
                </a:solidFill>
                <a:effectLst/>
                <a:uLnTx/>
                <a:uFillTx/>
                <a:latin typeface="Calibri"/>
                <a:ea typeface="+mn-ea"/>
                <a:cs typeface="+mn-cs"/>
              </a:rPr>
              <a:t>consists of the features (explanatory variables)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7030A0"/>
                </a:solidFill>
                <a:effectLst/>
                <a:uLnTx/>
                <a:uFillTx/>
                <a:latin typeface="Calibri"/>
                <a:ea typeface="+mn-ea"/>
                <a:cs typeface="+mn-cs"/>
              </a:rPr>
              <a:t>The output </a:t>
            </a:r>
            <a:r>
              <a:rPr kumimoji="0" lang="en-GB" sz="1800" b="0" i="0" u="none" strike="noStrike" kern="1200" cap="none" spc="0" normalizeH="0" baseline="0" noProof="0" dirty="0">
                <a:ln>
                  <a:noFill/>
                </a:ln>
                <a:solidFill>
                  <a:prstClr val="black"/>
                </a:solidFill>
                <a:effectLst/>
                <a:uLnTx/>
                <a:uFillTx/>
                <a:latin typeface="Calibri"/>
                <a:ea typeface="+mn-ea"/>
                <a:cs typeface="+mn-cs"/>
              </a:rPr>
              <a:t>layer consists of the target variable (dependent variable, e.g. the </a:t>
            </a:r>
            <a:r>
              <a:rPr kumimoji="0" lang="en-GB" sz="1800" b="1" i="0" u="none" strike="noStrike" kern="1200" cap="none" spc="0" normalizeH="0" baseline="0" noProof="0" dirty="0">
                <a:ln>
                  <a:noFill/>
                </a:ln>
                <a:solidFill>
                  <a:prstClr val="black"/>
                </a:solidFill>
                <a:effectLst/>
                <a:uLnTx/>
                <a:uFillTx/>
                <a:latin typeface="Calibri"/>
                <a:ea typeface="+mn-ea"/>
                <a:cs typeface="+mn-cs"/>
              </a:rPr>
              <a:t>class</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00CC00"/>
                </a:solidFill>
                <a:effectLst/>
                <a:uLnTx/>
                <a:uFillTx/>
                <a:latin typeface="Calibri"/>
                <a:ea typeface="+mn-ea"/>
                <a:cs typeface="+mn-cs"/>
              </a:rPr>
              <a:t>Hidden layer(s)</a:t>
            </a:r>
            <a:r>
              <a:rPr kumimoji="0" lang="en-GB" sz="1800" b="0" i="0" u="none" strike="noStrike" kern="1200" cap="none" spc="0" normalizeH="0" baseline="0" noProof="0" dirty="0">
                <a:ln>
                  <a:noFill/>
                </a:ln>
                <a:solidFill>
                  <a:prstClr val="black"/>
                </a:solidFill>
                <a:effectLst/>
                <a:uLnTx/>
                <a:uFillTx/>
                <a:latin typeface="Calibri"/>
                <a:ea typeface="+mn-ea"/>
                <a:cs typeface="+mn-cs"/>
              </a:rPr>
              <a:t> consists of a finite number hidden nodes (set by the analyst)</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1 hidden layer </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Shallow neural network</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2 or more hidden layers  Deep neural network</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p:cNvSpPr txBox="1"/>
          <p:nvPr/>
        </p:nvSpPr>
        <p:spPr>
          <a:xfrm>
            <a:off x="4139240" y="4057328"/>
            <a:ext cx="339692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Feed forward </a:t>
            </a: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MultiLayer</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Perceptron (</a:t>
            </a:r>
            <a:r>
              <a:rPr kumimoji="0" lang="en-GB" sz="1400" b="1" i="0" u="none" strike="noStrike" kern="1200" cap="none" spc="0" normalizeH="0" baseline="0" noProof="0" dirty="0">
                <a:ln>
                  <a:noFill/>
                </a:ln>
                <a:solidFill>
                  <a:prstClr val="white">
                    <a:lumMod val="50000"/>
                  </a:prstClr>
                </a:solidFill>
                <a:effectLst/>
                <a:uLnTx/>
                <a:uFillTx/>
                <a:latin typeface="Calibri"/>
                <a:ea typeface="+mn-ea"/>
                <a:cs typeface="+mn-cs"/>
              </a:rPr>
              <a:t>MLP</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a:t>
            </a: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4"/>
          <p:cNvGrpSpPr/>
          <p:nvPr/>
        </p:nvGrpSpPr>
        <p:grpSpPr>
          <a:xfrm>
            <a:off x="5866830" y="1471355"/>
            <a:ext cx="1477515" cy="440476"/>
            <a:chOff x="5866830" y="1471355"/>
            <a:chExt cx="1477515" cy="440476"/>
          </a:xfrm>
        </p:grpSpPr>
        <p:cxnSp>
          <p:nvCxnSpPr>
            <p:cNvPr id="12" name="Straight Arrow Connector 11"/>
            <p:cNvCxnSpPr/>
            <p:nvPr/>
          </p:nvCxnSpPr>
          <p:spPr>
            <a:xfrm flipH="1">
              <a:off x="5866830" y="1663419"/>
              <a:ext cx="458340" cy="248412"/>
            </a:xfrm>
            <a:prstGeom prst="straightConnector1">
              <a:avLst/>
            </a:prstGeom>
            <a:ln w="19050">
              <a:solidFill>
                <a:srgbClr val="33CC33"/>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6325170" y="1471355"/>
              <a:ext cx="10191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CC33"/>
                  </a:solidFill>
                  <a:effectLst/>
                  <a:uLnTx/>
                  <a:uFillTx/>
                  <a:latin typeface="Calibri" panose="020F0502020204030204"/>
                  <a:ea typeface="+mn-ea"/>
                  <a:cs typeface="+mn-cs"/>
                </a:rPr>
                <a:t>Nodes</a:t>
              </a:r>
            </a:p>
          </p:txBody>
        </p:sp>
      </p:grpSp>
      <p:pic>
        <p:nvPicPr>
          <p:cNvPr id="16" name="Picture 15"/>
          <p:cNvPicPr>
            <a:picLocks noChangeAspect="1"/>
          </p:cNvPicPr>
          <p:nvPr/>
        </p:nvPicPr>
        <p:blipFill rotWithShape="1">
          <a:blip r:embed="rId5"/>
          <a:srcRect l="4651" t="39678" r="48270" b="33025"/>
          <a:stretch/>
        </p:blipFill>
        <p:spPr>
          <a:xfrm>
            <a:off x="7981950" y="1851986"/>
            <a:ext cx="3710234" cy="1615113"/>
          </a:xfrm>
          <a:prstGeom prst="rect">
            <a:avLst/>
          </a:prstGeom>
        </p:spPr>
      </p:pic>
      <p:sp>
        <p:nvSpPr>
          <p:cNvPr id="17" name="TextBox 16"/>
          <p:cNvSpPr txBox="1"/>
          <p:nvPr/>
        </p:nvSpPr>
        <p:spPr>
          <a:xfrm>
            <a:off x="8241984" y="1246082"/>
            <a:ext cx="31506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Loosely inspired by the brain</a:t>
            </a:r>
          </a:p>
        </p:txBody>
      </p:sp>
      <p:grpSp>
        <p:nvGrpSpPr>
          <p:cNvPr id="19" name="Group 18"/>
          <p:cNvGrpSpPr/>
          <p:nvPr/>
        </p:nvGrpSpPr>
        <p:grpSpPr>
          <a:xfrm>
            <a:off x="760239" y="1801418"/>
            <a:ext cx="2988928" cy="1122921"/>
            <a:chOff x="760239" y="1801418"/>
            <a:chExt cx="2988928" cy="1122921"/>
          </a:xfrm>
        </p:grpSpPr>
        <p:sp>
          <p:nvSpPr>
            <p:cNvPr id="11" name="TextBox 10"/>
            <p:cNvSpPr txBox="1"/>
            <p:nvPr/>
          </p:nvSpPr>
          <p:spPr>
            <a:xfrm>
              <a:off x="760239" y="1801418"/>
              <a:ext cx="2448272" cy="1122921"/>
            </a:xfrm>
            <a:prstGeom prst="rect">
              <a:avLst/>
            </a:prstGeom>
            <a:noFill/>
            <a:ln>
              <a:noFill/>
            </a:ln>
          </p:spPr>
          <p:txBody>
            <a:bodyPr wrap="square" rtlCol="0" anchor="t">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Note: ANNs are often graphically depicted as opposed to math formulas</a:t>
              </a:r>
            </a:p>
          </p:txBody>
        </p:sp>
        <p:cxnSp>
          <p:nvCxnSpPr>
            <p:cNvPr id="18" name="Straight Arrow Connector 17"/>
            <p:cNvCxnSpPr>
              <a:stCxn id="11" idx="3"/>
            </p:cNvCxnSpPr>
            <p:nvPr/>
          </p:nvCxnSpPr>
          <p:spPr>
            <a:xfrm>
              <a:off x="3208511" y="2362879"/>
              <a:ext cx="540656" cy="75044"/>
            </a:xfrm>
            <a:prstGeom prst="straightConnector1">
              <a:avLst/>
            </a:prstGeom>
            <a:ln w="19050">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4068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500"/>
                                        <p:tgtEl>
                                          <p:spTgt spid="1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4" end="4"/>
                                            </p:txEl>
                                          </p:spTgt>
                                        </p:tgtEl>
                                        <p:attrNameLst>
                                          <p:attrName>style.visibility</p:attrName>
                                        </p:attrNameLst>
                                      </p:cBhvr>
                                      <p:to>
                                        <p:strVal val="visible"/>
                                      </p:to>
                                    </p:set>
                                    <p:animEffect transition="in" filter="fade">
                                      <p:cBhvr>
                                        <p:cTn id="30" dur="500"/>
                                        <p:tgtEl>
                                          <p:spTgt spid="10">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animEffect transition="in" filter="fade">
                                      <p:cBhvr>
                                        <p:cTn id="38" dur="500"/>
                                        <p:tgtEl>
                                          <p:spTgt spid="10">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animEffect transition="in" filter="fade">
                                      <p:cBhvr>
                                        <p:cTn id="41"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Connections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4615968"/>
            <a:ext cx="9505057"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links (black arrows) contain the weights </a:t>
            </a:r>
            <a:r>
              <a:rPr kumimoji="0" lang="en-GB" sz="1800" b="0" i="1" u="none" strike="noStrike" kern="1200" cap="none" spc="0" normalizeH="0" baseline="0" noProof="0" dirty="0">
                <a:ln>
                  <a:noFill/>
                </a:ln>
                <a:solidFill>
                  <a:prstClr val="black"/>
                </a:solidFill>
                <a:effectLst/>
                <a:uLnTx/>
                <a:uFillTx/>
                <a:latin typeface="Calibri"/>
                <a:ea typeface="+mn-ea"/>
                <a:cs typeface="+mn-cs"/>
              </a:rPr>
              <a:t>w</a:t>
            </a:r>
            <a:r>
              <a:rPr kumimoji="0" lang="en-GB" sz="1800" b="0" i="0" u="none" strike="noStrike" kern="1200" cap="none" spc="0" normalizeH="0" baseline="0" noProof="0" dirty="0">
                <a:ln>
                  <a:noFill/>
                </a:ln>
                <a:solidFill>
                  <a:prstClr val="black"/>
                </a:solidFill>
                <a:effectLst/>
                <a:uLnTx/>
                <a:uFillTx/>
                <a:latin typeface="Calibri"/>
                <a:ea typeface="+mn-ea"/>
                <a:cs typeface="+mn-cs"/>
              </a:rPr>
              <a:t> that need to be trained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Fully connected network (common, but not strictly necessary)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Even for this </a:t>
            </a:r>
            <a:r>
              <a:rPr kumimoji="0" lang="en-GB" sz="1800" b="1" i="0" u="none" strike="noStrike" kern="1200" cap="none" spc="0" normalizeH="0" baseline="0" noProof="0" dirty="0">
                <a:ln>
                  <a:noFill/>
                </a:ln>
                <a:solidFill>
                  <a:prstClr val="black"/>
                </a:solidFill>
                <a:effectLst/>
                <a:uLnTx/>
                <a:uFillTx/>
                <a:latin typeface="Calibri"/>
                <a:ea typeface="+mn-ea"/>
                <a:cs typeface="+mn-cs"/>
              </a:rPr>
              <a:t>very simple</a:t>
            </a:r>
            <a:r>
              <a:rPr kumimoji="0" lang="en-GB" sz="1800" b="0" i="0" u="none" strike="noStrike" kern="1200" cap="none" spc="0" normalizeH="0" baseline="0" noProof="0" dirty="0">
                <a:ln>
                  <a:noFill/>
                </a:ln>
                <a:solidFill>
                  <a:prstClr val="black"/>
                </a:solidFill>
                <a:effectLst/>
                <a:uLnTx/>
                <a:uFillTx/>
                <a:latin typeface="Calibri"/>
                <a:ea typeface="+mn-ea"/>
                <a:cs typeface="+mn-cs"/>
              </a:rPr>
              <a:t> network already 3 x 3 + 3 x 2 = 15 weights</a:t>
            </a:r>
            <a:r>
              <a:rPr kumimoji="0" lang="en-GB" sz="1800" b="0" i="0" u="none" strike="noStrike" kern="1200" cap="none" spc="0" normalizeH="0" baseline="30000" noProof="0" dirty="0">
                <a:ln>
                  <a:noFill/>
                </a:ln>
                <a:solidFill>
                  <a:prstClr val="black"/>
                </a:solidFill>
                <a:effectLst/>
                <a:uLnTx/>
                <a:uFillTx/>
                <a:latin typeface="Calibri"/>
                <a:ea typeface="+mn-ea"/>
                <a:cs typeface="+mn-cs"/>
              </a:rPr>
              <a:t>*</a:t>
            </a:r>
          </a:p>
        </p:txBody>
      </p:sp>
      <p:graphicFrame>
        <p:nvGraphicFramePr>
          <p:cNvPr id="14" name="Object 13"/>
          <p:cNvGraphicFramePr>
            <a:graphicFrameLocks noChangeAspect="1"/>
          </p:cNvGraphicFramePr>
          <p:nvPr/>
        </p:nvGraphicFramePr>
        <p:xfrm>
          <a:off x="4079776" y="1710632"/>
          <a:ext cx="3744416" cy="2427415"/>
        </p:xfrm>
        <a:graphic>
          <a:graphicData uri="http://schemas.openxmlformats.org/presentationml/2006/ole">
            <mc:AlternateContent xmlns:mc="http://schemas.openxmlformats.org/markup-compatibility/2006">
              <mc:Choice xmlns:v="urn:schemas-microsoft-com:vml" Requires="v">
                <p:oleObj name="Visio" r:id="rId3" imgW="2587035" imgH="1682913" progId="Visio.Drawing.11">
                  <p:embed/>
                </p:oleObj>
              </mc:Choice>
              <mc:Fallback>
                <p:oleObj name="Visio" r:id="rId3" imgW="2587035" imgH="1682913" progId="Visio.Drawing.11">
                  <p:embed/>
                  <p:pic>
                    <p:nvPicPr>
                      <p:cNvPr id="14"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776" y="1710632"/>
                        <a:ext cx="3744416" cy="2427415"/>
                      </a:xfrm>
                      <a:prstGeom prst="rect">
                        <a:avLst/>
                      </a:prstGeom>
                      <a:noFill/>
                    </p:spPr>
                  </p:pic>
                </p:oleObj>
              </mc:Fallback>
            </mc:AlternateContent>
          </a:graphicData>
        </a:graphic>
      </p:graphicFrame>
      <p:sp>
        <p:nvSpPr>
          <p:cNvPr id="15" name="TextBox 14"/>
          <p:cNvSpPr txBox="1"/>
          <p:nvPr/>
        </p:nvSpPr>
        <p:spPr>
          <a:xfrm>
            <a:off x="4139240" y="4057328"/>
            <a:ext cx="339692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Feed forward </a:t>
            </a: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MultiLayer</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Perceptron (MLP)</a:t>
            </a: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8" name="Group 17"/>
          <p:cNvGrpSpPr/>
          <p:nvPr/>
        </p:nvGrpSpPr>
        <p:grpSpPr>
          <a:xfrm>
            <a:off x="4079776" y="1664039"/>
            <a:ext cx="3240186" cy="2166230"/>
            <a:chOff x="4079776" y="1664039"/>
            <a:chExt cx="3257608" cy="2166230"/>
          </a:xfrm>
        </p:grpSpPr>
        <p:grpSp>
          <p:nvGrpSpPr>
            <p:cNvPr id="13" name="Group 12"/>
            <p:cNvGrpSpPr/>
            <p:nvPr/>
          </p:nvGrpSpPr>
          <p:grpSpPr>
            <a:xfrm>
              <a:off x="4079776" y="1668500"/>
              <a:ext cx="1892400" cy="2161769"/>
              <a:chOff x="4079776" y="1668500"/>
              <a:chExt cx="1892400" cy="2161769"/>
            </a:xfrm>
          </p:grpSpPr>
          <p:sp>
            <p:nvSpPr>
              <p:cNvPr id="12" name="Rectangle 11"/>
              <p:cNvSpPr/>
              <p:nvPr/>
            </p:nvSpPr>
            <p:spPr>
              <a:xfrm>
                <a:off x="4079776" y="1668500"/>
                <a:ext cx="644624" cy="21617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5486400" y="1668500"/>
                <a:ext cx="485776" cy="21617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Rectangle 16"/>
            <p:cNvSpPr/>
            <p:nvPr/>
          </p:nvSpPr>
          <p:spPr>
            <a:xfrm>
              <a:off x="6655295" y="1664039"/>
              <a:ext cx="682089" cy="21617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Oval 7"/>
          <p:cNvSpPr/>
          <p:nvPr/>
        </p:nvSpPr>
        <p:spPr>
          <a:xfrm>
            <a:off x="4583832" y="1700808"/>
            <a:ext cx="1008112" cy="2088232"/>
          </a:xfrm>
          <a:prstGeom prst="ellipse">
            <a:avLst/>
          </a:prstGeom>
          <a:noFill/>
          <a:ln>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20000" y="6289056"/>
            <a:ext cx="2952328" cy="432048"/>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30000" noProof="0" dirty="0">
                <a:ln>
                  <a:noFill/>
                </a:ln>
                <a:solidFill>
                  <a:prstClr val="white">
                    <a:lumMod val="50000"/>
                  </a:prstClr>
                </a:solidFill>
                <a:effectLst/>
                <a:uLnTx/>
                <a:uFillTx/>
                <a:latin typeface="Calibri" panose="020F0502020204030204"/>
                <a:ea typeface="+mn-ea"/>
                <a:cs typeface="+mn-cs"/>
              </a:rPr>
              <a:t>* </a:t>
            </a: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Excluding bias weights</a:t>
            </a:r>
          </a:p>
        </p:txBody>
      </p:sp>
    </p:spTree>
    <p:extLst>
      <p:ext uri="{BB962C8B-B14F-4D97-AF65-F5344CB8AC3E}">
        <p14:creationId xmlns:p14="http://schemas.microsoft.com/office/powerpoint/2010/main" val="32717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fade">
                                      <p:cBhvr>
                                        <p:cTn id="15" dur="500"/>
                                        <p:tgtEl>
                                          <p:spTgt spid="10">
                                            <p:txEl>
                                              <p:pRg st="4" end="4"/>
                                            </p:txEl>
                                          </p:spTgt>
                                        </p:tgtEl>
                                      </p:cBhvr>
                                    </p:animEffec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Nodes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2120203" y="1664805"/>
          <a:ext cx="3744416" cy="2427415"/>
        </p:xfrm>
        <a:graphic>
          <a:graphicData uri="http://schemas.openxmlformats.org/presentationml/2006/ole">
            <mc:AlternateContent xmlns:mc="http://schemas.openxmlformats.org/markup-compatibility/2006">
              <mc:Choice xmlns:v="urn:schemas-microsoft-com:vml" Requires="v">
                <p:oleObj name="Visio" r:id="rId3" imgW="2587035" imgH="1682913" progId="Visio.Drawing.11">
                  <p:embed/>
                </p:oleObj>
              </mc:Choice>
              <mc:Fallback>
                <p:oleObj name="Visio" r:id="rId3" imgW="2587035" imgH="1682913" progId="Visio.Drawing.11">
                  <p:embed/>
                  <p:pic>
                    <p:nvPicPr>
                      <p:cNvPr id="7" name="Object 6"/>
                      <p:cNvPicPr>
                        <a:picLocks noChangeAspect="1" noChangeArrowheads="1"/>
                      </p:cNvPicPr>
                      <p:nvPr/>
                    </p:nvPicPr>
                    <p:blipFill>
                      <a:blip r:embed="rId4"/>
                      <a:srcRect/>
                      <a:stretch>
                        <a:fillRect/>
                      </a:stretch>
                    </p:blipFill>
                    <p:spPr bwMode="auto">
                      <a:xfrm>
                        <a:off x="2120203" y="1664805"/>
                        <a:ext cx="3744416" cy="2427415"/>
                      </a:xfrm>
                      <a:prstGeom prst="rect">
                        <a:avLst/>
                      </a:prstGeom>
                      <a:noFill/>
                    </p:spPr>
                  </p:pic>
                </p:oleObj>
              </mc:Fallback>
            </mc:AlternateContent>
          </a:graphicData>
        </a:graphic>
      </p:graphicFrame>
      <p:pic>
        <p:nvPicPr>
          <p:cNvPr id="513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7968" y="1844825"/>
            <a:ext cx="4289863" cy="1902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20000" y="4097975"/>
            <a:ext cx="9505057"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At each </a:t>
            </a:r>
            <a:r>
              <a:rPr kumimoji="0" lang="en-GB" sz="1800" b="0" i="0" u="none" strike="noStrike" kern="1200" cap="none" spc="0" normalizeH="0" baseline="0" noProof="0" dirty="0">
                <a:ln>
                  <a:noFill/>
                </a:ln>
                <a:solidFill>
                  <a:srgbClr val="33CC33"/>
                </a:solidFill>
                <a:effectLst/>
                <a:uLnTx/>
                <a:uFillTx/>
                <a:latin typeface="Calibri"/>
                <a:ea typeface="+mn-ea"/>
                <a:cs typeface="+mn-cs"/>
              </a:rPr>
              <a:t>hidden node</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sum of the inputs is computed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 transfer (a.k.a. activation) function </a:t>
            </a:r>
            <a:r>
              <a:rPr kumimoji="0" lang="en-GB" sz="1800" b="0" i="1" u="none" strike="noStrike" kern="1200" cap="none" spc="0" normalizeH="0" baseline="0" noProof="0" dirty="0">
                <a:ln>
                  <a:noFill/>
                </a:ln>
                <a:solidFill>
                  <a:prstClr val="black"/>
                </a:solidFill>
                <a:effectLst/>
                <a:uLnTx/>
                <a:uFillTx/>
                <a:latin typeface="Calibri"/>
                <a:ea typeface="+mn-ea"/>
                <a:cs typeface="+mn-cs"/>
              </a:rPr>
              <a:t>g</a:t>
            </a:r>
            <a:r>
              <a:rPr kumimoji="0" lang="en-GB" sz="1800" b="0" i="0" u="none" strike="noStrike" kern="1200" cap="none" spc="0" normalizeH="0" baseline="0" noProof="0" dirty="0">
                <a:ln>
                  <a:noFill/>
                </a:ln>
                <a:solidFill>
                  <a:prstClr val="black"/>
                </a:solidFill>
                <a:effectLst/>
                <a:uLnTx/>
                <a:uFillTx/>
                <a:latin typeface="Calibri"/>
                <a:ea typeface="+mn-ea"/>
                <a:cs typeface="+mn-cs"/>
              </a:rPr>
              <a:t> is applied (set by the analyst)</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Output is forwarded to the nodes in the next layer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p:cNvSpPr txBox="1"/>
          <p:nvPr/>
        </p:nvSpPr>
        <p:spPr>
          <a:xfrm>
            <a:off x="4151784" y="3708322"/>
            <a:ext cx="48965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Feed forward </a:t>
            </a: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MultiLayer</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Perceptron (MLP)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1" name="Object 10"/>
          <p:cNvGraphicFramePr>
            <a:graphicFrameLocks noChangeAspect="1"/>
          </p:cNvGraphicFramePr>
          <p:nvPr/>
        </p:nvGraphicFramePr>
        <p:xfrm>
          <a:off x="5173667" y="4646613"/>
          <a:ext cx="1169987" cy="582612"/>
        </p:xfrm>
        <a:graphic>
          <a:graphicData uri="http://schemas.openxmlformats.org/presentationml/2006/ole">
            <mc:AlternateContent xmlns:mc="http://schemas.openxmlformats.org/markup-compatibility/2006">
              <mc:Choice xmlns:v="urn:schemas-microsoft-com:vml" Requires="v">
                <p:oleObj name="Equation" r:id="rId6" imgW="812520" imgH="342720" progId="Equation.DSMT4">
                  <p:embed/>
                </p:oleObj>
              </mc:Choice>
              <mc:Fallback>
                <p:oleObj name="Equation" r:id="rId6" imgW="812520" imgH="342720" progId="Equation.DSMT4">
                  <p:embed/>
                  <p:pic>
                    <p:nvPicPr>
                      <p:cNvPr id="11" name="Object 10"/>
                      <p:cNvPicPr/>
                      <p:nvPr/>
                    </p:nvPicPr>
                    <p:blipFill>
                      <a:blip r:embed="rId7"/>
                      <a:stretch>
                        <a:fillRect/>
                      </a:stretch>
                    </p:blipFill>
                    <p:spPr>
                      <a:xfrm>
                        <a:off x="5173667" y="4646613"/>
                        <a:ext cx="1169987" cy="582612"/>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8291516" y="5157788"/>
          <a:ext cx="1003300" cy="474662"/>
        </p:xfrm>
        <a:graphic>
          <a:graphicData uri="http://schemas.openxmlformats.org/presentationml/2006/ole">
            <mc:AlternateContent xmlns:mc="http://schemas.openxmlformats.org/markup-compatibility/2006">
              <mc:Choice xmlns:v="urn:schemas-microsoft-com:vml" Requires="v">
                <p:oleObj name="Equation" r:id="rId8" imgW="698400" imgH="279360" progId="Equation.DSMT4">
                  <p:embed/>
                </p:oleObj>
              </mc:Choice>
              <mc:Fallback>
                <p:oleObj name="Equation" r:id="rId8" imgW="698400" imgH="279360" progId="Equation.DSMT4">
                  <p:embed/>
                  <p:pic>
                    <p:nvPicPr>
                      <p:cNvPr id="12" name="Object 11"/>
                      <p:cNvPicPr>
                        <a:picLocks noChangeAspect="1" noChangeArrowheads="1"/>
                      </p:cNvPicPr>
                      <p:nvPr/>
                    </p:nvPicPr>
                    <p:blipFill>
                      <a:blip r:embed="rId9"/>
                      <a:srcRect/>
                      <a:stretch>
                        <a:fillRect/>
                      </a:stretch>
                    </p:blipFill>
                    <p:spPr bwMode="auto">
                      <a:xfrm>
                        <a:off x="8291516" y="5157788"/>
                        <a:ext cx="10033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 name="Group 13"/>
          <p:cNvGrpSpPr/>
          <p:nvPr/>
        </p:nvGrpSpPr>
        <p:grpSpPr>
          <a:xfrm>
            <a:off x="3912300" y="1424830"/>
            <a:ext cx="3345751" cy="440476"/>
            <a:chOff x="5866830" y="1471355"/>
            <a:chExt cx="3345751" cy="440476"/>
          </a:xfrm>
        </p:grpSpPr>
        <p:cxnSp>
          <p:nvCxnSpPr>
            <p:cNvPr id="15" name="Straight Arrow Connector 14"/>
            <p:cNvCxnSpPr/>
            <p:nvPr/>
          </p:nvCxnSpPr>
          <p:spPr>
            <a:xfrm flipH="1">
              <a:off x="5866830" y="1663419"/>
              <a:ext cx="458340" cy="248412"/>
            </a:xfrm>
            <a:prstGeom prst="straightConnector1">
              <a:avLst/>
            </a:prstGeom>
            <a:ln w="19050">
              <a:solidFill>
                <a:srgbClr val="33CC33"/>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6325170" y="1471355"/>
              <a:ext cx="28874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CC33"/>
                  </a:solidFill>
                  <a:effectLst/>
                  <a:uLnTx/>
                  <a:uFillTx/>
                  <a:latin typeface="Calibri" panose="020F0502020204030204"/>
                  <a:ea typeface="+mn-ea"/>
                  <a:cs typeface="+mn-cs"/>
                </a:rPr>
                <a:t>Hidden node (a.k.a. neuron)</a:t>
              </a:r>
            </a:p>
          </p:txBody>
        </p:sp>
      </p:grpSp>
      <p:sp>
        <p:nvSpPr>
          <p:cNvPr id="13" name="Rectangle 12"/>
          <p:cNvSpPr/>
          <p:nvPr/>
        </p:nvSpPr>
        <p:spPr>
          <a:xfrm>
            <a:off x="7589520" y="1865306"/>
            <a:ext cx="667789" cy="2043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8267494" y="1843240"/>
            <a:ext cx="1724901" cy="2043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5864619" y="1863887"/>
            <a:ext cx="1724901" cy="177329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p:cNvGrpSpPr/>
          <p:nvPr/>
        </p:nvGrpSpPr>
        <p:grpSpPr>
          <a:xfrm>
            <a:off x="5173667" y="4482703"/>
            <a:ext cx="1162844" cy="746522"/>
            <a:chOff x="6088064" y="4482703"/>
            <a:chExt cx="1162844" cy="746522"/>
          </a:xfrm>
        </p:grpSpPr>
        <p:sp>
          <p:nvSpPr>
            <p:cNvPr id="22" name="Rectangle 21"/>
            <p:cNvSpPr/>
            <p:nvPr/>
          </p:nvSpPr>
          <p:spPr>
            <a:xfrm>
              <a:off x="6088064" y="4482703"/>
              <a:ext cx="731836" cy="7072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7050882" y="4586287"/>
              <a:ext cx="200026" cy="6429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 name="Rectangular Callout 23"/>
          <p:cNvSpPr/>
          <p:nvPr/>
        </p:nvSpPr>
        <p:spPr>
          <a:xfrm>
            <a:off x="7228884" y="4481874"/>
            <a:ext cx="3348039" cy="481088"/>
          </a:xfrm>
          <a:prstGeom prst="wedgeRectCallout">
            <a:avLst>
              <a:gd name="adj1" fmla="val -75160"/>
              <a:gd name="adj2" fmla="val 36092"/>
            </a:avLst>
          </a:prstGeom>
          <a:noFill/>
          <a:ln>
            <a:solidFill>
              <a:srgbClr val="488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err="1">
                <a:ln>
                  <a:noFill/>
                </a:ln>
                <a:solidFill>
                  <a:srgbClr val="4886B3"/>
                </a:solidFill>
                <a:effectLst/>
                <a:uLnTx/>
                <a:uFillTx/>
                <a:latin typeface="Calibri" panose="020F0502020204030204"/>
                <a:ea typeface="+mn-ea"/>
                <a:cs typeface="+mn-cs"/>
              </a:rPr>
              <a:t>w</a:t>
            </a:r>
            <a:r>
              <a:rPr kumimoji="0" lang="en-GB" sz="1800" b="1" i="1" u="none" strike="noStrike" kern="1200" cap="none" spc="0" normalizeH="0" baseline="-25000" noProof="0" dirty="0" err="1">
                <a:ln>
                  <a:noFill/>
                </a:ln>
                <a:solidFill>
                  <a:srgbClr val="4886B3"/>
                </a:solidFill>
                <a:effectLst/>
                <a:uLnTx/>
                <a:uFillTx/>
                <a:latin typeface="Calibri" panose="020F0502020204030204"/>
                <a:ea typeface="+mn-ea"/>
                <a:cs typeface="+mn-cs"/>
              </a:rPr>
              <a:t>ji</a:t>
            </a:r>
            <a:r>
              <a:rPr kumimoji="0" lang="en-GB" sz="1800" b="1" i="1" u="none" strike="noStrike" kern="1200" cap="none" spc="0" normalizeH="0" baseline="0" noProof="0" dirty="0">
                <a:ln>
                  <a:noFill/>
                </a:ln>
                <a:solidFill>
                  <a:srgbClr val="4886B3"/>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srgbClr val="4886B3"/>
                </a:solidFill>
                <a:effectLst/>
                <a:uLnTx/>
                <a:uFillTx/>
                <a:latin typeface="Calibri" panose="020F0502020204030204"/>
                <a:ea typeface="+mn-ea"/>
                <a:cs typeface="+mn-cs"/>
              </a:rPr>
              <a:t>are the trainable weights</a:t>
            </a:r>
          </a:p>
        </p:txBody>
      </p:sp>
    </p:spTree>
    <p:extLst>
      <p:ext uri="{BB962C8B-B14F-4D97-AF65-F5344CB8AC3E}">
        <p14:creationId xmlns:p14="http://schemas.microsoft.com/office/powerpoint/2010/main" val="307634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5133"/>
                                        </p:tgtEl>
                                        <p:attrNameLst>
                                          <p:attrName>style.visibility</p:attrName>
                                        </p:attrNameLst>
                                      </p:cBhvr>
                                      <p:to>
                                        <p:strVal val="visible"/>
                                      </p:to>
                                    </p:set>
                                    <p:animEffect transition="in" filter="fade">
                                      <p:cBhvr>
                                        <p:cTn id="21" dur="500"/>
                                        <p:tgtEl>
                                          <p:spTgt spid="51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animEffect transition="in" filter="fade">
                                      <p:cBhvr>
                                        <p:cTn id="34" dur="500"/>
                                        <p:tgtEl>
                                          <p:spTgt spid="10">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xit" presetSubtype="0" fill="hold" grpId="0" nodeType="withEffect">
                                  <p:stCondLst>
                                    <p:cond delay="0"/>
                                  </p:stCondLst>
                                  <p:childTnLst>
                                    <p:animEffect transition="out" filter="fade">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xit" presetSubtype="0" fill="hold" nodeType="withEffect">
                                  <p:stCondLst>
                                    <p:cond delay="0"/>
                                  </p:stCondLst>
                                  <p:childTnLst>
                                    <p:animEffect transition="out" filter="fade">
                                      <p:cBhvr>
                                        <p:cTn id="45" dur="500"/>
                                        <p:tgtEl>
                                          <p:spTgt spid="21"/>
                                        </p:tgtEl>
                                      </p:cBhvr>
                                    </p:animEffect>
                                    <p:set>
                                      <p:cBhvr>
                                        <p:cTn id="46" dur="1" fill="hold">
                                          <p:stCondLst>
                                            <p:cond delay="499"/>
                                          </p:stCondLst>
                                        </p:cTn>
                                        <p:tgtEl>
                                          <p:spTgt spid="21"/>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
                                            <p:txEl>
                                              <p:pRg st="6" end="6"/>
                                            </p:txEl>
                                          </p:spTgt>
                                        </p:tgtEl>
                                        <p:attrNameLst>
                                          <p:attrName>style.visibility</p:attrName>
                                        </p:attrNameLst>
                                      </p:cBhvr>
                                      <p:to>
                                        <p:strVal val="visible"/>
                                      </p:to>
                                    </p:set>
                                    <p:animEffect transition="in" filter="fade">
                                      <p:cBhvr>
                                        <p:cTn id="54" dur="500"/>
                                        <p:tgtEl>
                                          <p:spTgt spid="10">
                                            <p:txEl>
                                              <p:pRg st="6" end="6"/>
                                            </p:txEl>
                                          </p:spTgt>
                                        </p:tgtEl>
                                      </p:cBhvr>
                                    </p:animEffect>
                                  </p:childTnLst>
                                </p:cTn>
                              </p:par>
                              <p:par>
                                <p:cTn id="55" presetID="10" presetClass="exit" presetSubtype="0" fill="hold" grpId="0" nodeType="with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par>
                                <p:cTn id="58" presetID="10" presetClass="entr" presetSubtype="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20" grpId="0" animBg="1"/>
      <p:bldP spid="24" grpId="0" animBg="1"/>
      <p:bldP spid="2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Transfer functions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639" y="1800200"/>
            <a:ext cx="5176722" cy="4941168"/>
          </a:xfrm>
          <a:prstGeom prst="rect">
            <a:avLst/>
          </a:prstGeom>
        </p:spPr>
      </p:pic>
      <p:sp>
        <p:nvSpPr>
          <p:cNvPr id="12" name="TextBox 11"/>
          <p:cNvSpPr txBox="1"/>
          <p:nvPr/>
        </p:nvSpPr>
        <p:spPr>
          <a:xfrm>
            <a:off x="8684362" y="6211670"/>
            <a:ext cx="16601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…and many more…</a:t>
            </a:r>
            <a:endParaRPr kumimoji="0" lang="nl-NL"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p:cNvSpPr txBox="1"/>
          <p:nvPr/>
        </p:nvSpPr>
        <p:spPr>
          <a:xfrm>
            <a:off x="1546129" y="6433592"/>
            <a:ext cx="19077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rPr>
              <a:t>Source: Wikipedia</a:t>
            </a:r>
            <a:endParaRPr kumimoji="0" lang="nl-NL"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ular Callout 7"/>
          <p:cNvSpPr/>
          <p:nvPr/>
        </p:nvSpPr>
        <p:spPr>
          <a:xfrm>
            <a:off x="9124950" y="1800200"/>
            <a:ext cx="2362200" cy="2266950"/>
          </a:xfrm>
          <a:prstGeom prst="wedgeRectCallout">
            <a:avLst/>
          </a:prstGeom>
          <a:noFill/>
          <a:ln>
            <a:solidFill>
              <a:srgbClr val="488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The most suitable transfer function depends problem, e.g. depth of network, and amount of data one works with</a:t>
            </a:r>
          </a:p>
        </p:txBody>
      </p:sp>
    </p:spTree>
    <p:extLst>
      <p:ext uri="{BB962C8B-B14F-4D97-AF65-F5344CB8AC3E}">
        <p14:creationId xmlns:p14="http://schemas.microsoft.com/office/powerpoint/2010/main" val="12397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Bias nodes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2124075" y="1662114"/>
          <a:ext cx="3735388" cy="3451225"/>
        </p:xfrm>
        <a:graphic>
          <a:graphicData uri="http://schemas.openxmlformats.org/presentationml/2006/ole">
            <mc:AlternateContent xmlns:mc="http://schemas.openxmlformats.org/markup-compatibility/2006">
              <mc:Choice xmlns:v="urn:schemas-microsoft-com:vml" Requires="v">
                <p:oleObj name="Visio" r:id="rId3" imgW="2581141" imgH="2390685" progId="Visio.Drawing.11">
                  <p:embed/>
                </p:oleObj>
              </mc:Choice>
              <mc:Fallback>
                <p:oleObj name="Visio" r:id="rId3" imgW="2581141" imgH="2390685" progId="Visio.Drawing.11">
                  <p:embed/>
                  <p:pic>
                    <p:nvPicPr>
                      <p:cNvPr id="7" name="Object 6"/>
                      <p:cNvPicPr>
                        <a:picLocks noChangeAspect="1" noChangeArrowheads="1"/>
                      </p:cNvPicPr>
                      <p:nvPr/>
                    </p:nvPicPr>
                    <p:blipFill>
                      <a:blip r:embed="rId4"/>
                      <a:srcRect/>
                      <a:stretch>
                        <a:fillRect/>
                      </a:stretch>
                    </p:blipFill>
                    <p:spPr bwMode="auto">
                      <a:xfrm>
                        <a:off x="2124075" y="1662114"/>
                        <a:ext cx="3735388" cy="3451225"/>
                      </a:xfrm>
                      <a:prstGeom prst="rect">
                        <a:avLst/>
                      </a:prstGeom>
                      <a:noFill/>
                    </p:spPr>
                  </p:pic>
                </p:oleObj>
              </mc:Fallback>
            </mc:AlternateContent>
          </a:graphicData>
        </a:graphic>
      </p:graphicFrame>
      <p:sp>
        <p:nvSpPr>
          <p:cNvPr id="10" name="TextBox 9"/>
          <p:cNvSpPr txBox="1"/>
          <p:nvPr/>
        </p:nvSpPr>
        <p:spPr>
          <a:xfrm>
            <a:off x="720000" y="4962410"/>
            <a:ext cx="10726985"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bias nodes ensure input, even if input space is 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weights associated with the bias nodes on the output layer can be conceived as </a:t>
            </a:r>
            <a:r>
              <a:rPr kumimoji="0" lang="en-GB" sz="1800" b="1" i="0" u="none" strike="noStrike" kern="1200" cap="none" spc="0" normalizeH="0" baseline="0" noProof="0" dirty="0">
                <a:ln>
                  <a:noFill/>
                </a:ln>
                <a:solidFill>
                  <a:prstClr val="black"/>
                </a:solidFill>
                <a:effectLst/>
                <a:uLnTx/>
                <a:uFillTx/>
                <a:latin typeface="Calibri"/>
                <a:ea typeface="+mn-ea"/>
                <a:cs typeface="+mn-cs"/>
              </a:rPr>
              <a:t>intercept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Bias nodes have nothing to do with “bias”; in fact, they can be conceived as ASCs</a:t>
            </a:r>
          </a:p>
        </p:txBody>
      </p:sp>
      <p:sp>
        <p:nvSpPr>
          <p:cNvPr id="8" name="TextBox 7"/>
          <p:cNvSpPr txBox="1"/>
          <p:nvPr/>
        </p:nvSpPr>
        <p:spPr>
          <a:xfrm>
            <a:off x="5859463" y="4248624"/>
            <a:ext cx="4989065" cy="432048"/>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Bias nodes are often not depicted in graphical representations of neural networks </a:t>
            </a:r>
          </a:p>
        </p:txBody>
      </p:sp>
      <p:cxnSp>
        <p:nvCxnSpPr>
          <p:cNvPr id="12" name="Straight Arrow Connector 11"/>
          <p:cNvCxnSpPr/>
          <p:nvPr/>
        </p:nvCxnSpPr>
        <p:spPr>
          <a:xfrm flipH="1">
            <a:off x="4223792" y="4437112"/>
            <a:ext cx="1635671" cy="0"/>
          </a:xfrm>
          <a:prstGeom prst="straightConnector1">
            <a:avLst/>
          </a:prstGeom>
          <a:ln w="19050">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675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209700"/>
            <a:ext cx="950505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Output layer function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Binary class classification: 	Logistic</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Multiclass classification: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Softmax</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Group 12"/>
          <p:cNvGrpSpPr/>
          <p:nvPr/>
        </p:nvGrpSpPr>
        <p:grpSpPr>
          <a:xfrm>
            <a:off x="3467514" y="2237721"/>
            <a:ext cx="6604942" cy="504056"/>
            <a:chOff x="3203848" y="2780928"/>
            <a:chExt cx="6604942" cy="504056"/>
          </a:xfrm>
        </p:grpSpPr>
        <p:sp>
          <p:nvSpPr>
            <p:cNvPr id="7" name="Oval 6"/>
            <p:cNvSpPr/>
            <p:nvPr/>
          </p:nvSpPr>
          <p:spPr>
            <a:xfrm>
              <a:off x="3203848" y="2780928"/>
              <a:ext cx="936104" cy="5040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4231754" y="2846089"/>
              <a:ext cx="5577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a.k.a. </a:t>
              </a:r>
              <a:r>
                <a:rPr kumimoji="0" lang="en-GB" sz="1800" b="1" i="0" u="none" strike="noStrike" kern="1200" cap="none" spc="0" normalizeH="0" baseline="0" noProof="0" dirty="0">
                  <a:ln>
                    <a:noFill/>
                  </a:ln>
                  <a:solidFill>
                    <a:srgbClr val="24B5B3"/>
                  </a:solidFill>
                  <a:effectLst/>
                  <a:uLnTx/>
                  <a:uFillTx/>
                  <a:latin typeface="Calibri"/>
                  <a:ea typeface="+mn-ea"/>
                  <a:cs typeface="+mn-cs"/>
                </a:rPr>
                <a:t>Multinomial Logit </a:t>
              </a:r>
              <a:r>
                <a:rPr kumimoji="0" lang="en-GB" sz="1800" b="0" i="0" u="none" strike="noStrike" kern="1200" cap="none" spc="0" normalizeH="0" baseline="0" noProof="0" dirty="0">
                  <a:ln>
                    <a:noFill/>
                  </a:ln>
                  <a:solidFill>
                    <a:srgbClr val="24B5B3"/>
                  </a:solidFill>
                  <a:effectLst/>
                  <a:uLnTx/>
                  <a:uFillTx/>
                  <a:latin typeface="Calibri"/>
                  <a:ea typeface="+mn-ea"/>
                  <a:cs typeface="+mn-cs"/>
                </a:rPr>
                <a:t>function choice modelling</a:t>
              </a:r>
              <a:endParaRPr kumimoji="0" lang="nl-NL" sz="1800" b="0" i="0" u="none" strike="noStrike" kern="1200" cap="none" spc="0" normalizeH="0" baseline="0" noProof="0" dirty="0">
                <a:ln>
                  <a:noFill/>
                </a:ln>
                <a:solidFill>
                  <a:srgbClr val="24B5B3"/>
                </a:solidFill>
                <a:effectLst/>
                <a:uLnTx/>
                <a:uFillTx/>
                <a:latin typeface="Calibri"/>
                <a:ea typeface="+mn-ea"/>
                <a:cs typeface="+mn-cs"/>
              </a:endParaRPr>
            </a:p>
          </p:txBody>
        </p:sp>
      </p:grpSp>
      <p:grpSp>
        <p:nvGrpSpPr>
          <p:cNvPr id="14" name="Group 13"/>
          <p:cNvGrpSpPr/>
          <p:nvPr/>
        </p:nvGrpSpPr>
        <p:grpSpPr>
          <a:xfrm>
            <a:off x="3467514" y="1661658"/>
            <a:ext cx="5834782" cy="504056"/>
            <a:chOff x="3203848" y="2780928"/>
            <a:chExt cx="5834782" cy="504056"/>
          </a:xfrm>
        </p:grpSpPr>
        <p:sp>
          <p:nvSpPr>
            <p:cNvPr id="15" name="Oval 14"/>
            <p:cNvSpPr/>
            <p:nvPr/>
          </p:nvSpPr>
          <p:spPr>
            <a:xfrm>
              <a:off x="3203848" y="2780928"/>
              <a:ext cx="936104" cy="5040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p:cNvSpPr txBox="1"/>
            <p:nvPr/>
          </p:nvSpPr>
          <p:spPr>
            <a:xfrm>
              <a:off x="4228727" y="2848290"/>
              <a:ext cx="480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a.k.a. </a:t>
              </a:r>
              <a:r>
                <a:rPr kumimoji="0" lang="en-GB" sz="1800" b="1" i="0" u="none" strike="noStrike" kern="1200" cap="none" spc="0" normalizeH="0" baseline="0" noProof="0" dirty="0">
                  <a:ln>
                    <a:noFill/>
                  </a:ln>
                  <a:solidFill>
                    <a:srgbClr val="24B5B3"/>
                  </a:solidFill>
                  <a:effectLst/>
                  <a:uLnTx/>
                  <a:uFillTx/>
                  <a:latin typeface="Calibri"/>
                  <a:ea typeface="+mn-ea"/>
                  <a:cs typeface="+mn-cs"/>
                </a:rPr>
                <a:t>Binary Logit </a:t>
              </a:r>
              <a:r>
                <a:rPr kumimoji="0" lang="en-GB" sz="1800" b="0" i="0" u="none" strike="noStrike" kern="1200" cap="none" spc="0" normalizeH="0" baseline="0" noProof="0" dirty="0">
                  <a:ln>
                    <a:noFill/>
                  </a:ln>
                  <a:solidFill>
                    <a:srgbClr val="24B5B3"/>
                  </a:solidFill>
                  <a:effectLst/>
                  <a:uLnTx/>
                  <a:uFillTx/>
                  <a:latin typeface="Calibri"/>
                  <a:ea typeface="+mn-ea"/>
                  <a:cs typeface="+mn-cs"/>
                </a:rPr>
                <a:t>function in choice modelling</a:t>
              </a:r>
              <a:endParaRPr kumimoji="0" lang="nl-NL" sz="1800" b="0" i="0" u="none" strike="noStrike" kern="1200" cap="none" spc="0" normalizeH="0" baseline="0" noProof="0" dirty="0">
                <a:ln>
                  <a:noFill/>
                </a:ln>
                <a:solidFill>
                  <a:srgbClr val="24B5B3"/>
                </a:solidFill>
                <a:effectLst/>
                <a:uLnTx/>
                <a:uFillTx/>
                <a:latin typeface="Calibri"/>
                <a:ea typeface="+mn-ea"/>
                <a:cs typeface="+mn-cs"/>
              </a:endParaRPr>
            </a:p>
          </p:txBody>
        </p:sp>
      </p:grpSp>
      <p:pic>
        <p:nvPicPr>
          <p:cNvPr id="10" name="Picture 9">
            <a:extLst>
              <a:ext uri="{FF2B5EF4-FFF2-40B4-BE49-F238E27FC236}">
                <a16:creationId xmlns:a16="http://schemas.microsoft.com/office/drawing/2014/main" id="{2701595C-EF95-BEC3-0067-FC133A2E6D53}"/>
              </a:ext>
            </a:extLst>
          </p:cNvPr>
          <p:cNvPicPr>
            <a:picLocks noChangeAspect="1"/>
          </p:cNvPicPr>
          <p:nvPr/>
        </p:nvPicPr>
        <p:blipFill>
          <a:blip r:embed="rId3"/>
          <a:stretch>
            <a:fillRect/>
          </a:stretch>
        </p:blipFill>
        <p:spPr>
          <a:xfrm>
            <a:off x="3209966" y="2748580"/>
            <a:ext cx="4485479" cy="3887414"/>
          </a:xfrm>
          <a:prstGeom prst="rect">
            <a:avLst/>
          </a:prstGeom>
        </p:spPr>
      </p:pic>
      <p:sp>
        <p:nvSpPr>
          <p:cNvPr id="20" name="TextBox 19"/>
          <p:cNvSpPr txBox="1"/>
          <p:nvPr/>
        </p:nvSpPr>
        <p:spPr>
          <a:xfrm>
            <a:off x="3122627" y="6490466"/>
            <a:ext cx="48965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Softmax</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function</a:t>
            </a: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1" name="Picture 2" descr="Image result for understand icon">
            <a:extLst>
              <a:ext uri="{FF2B5EF4-FFF2-40B4-BE49-F238E27FC236}">
                <a16:creationId xmlns:a16="http://schemas.microsoft.com/office/drawing/2014/main" id="{29CB5343-F46E-893D-19FE-76AF84EF8F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90338" y="1447770"/>
            <a:ext cx="1435887" cy="143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09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63756"/>
            <a:ext cx="1060415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Loss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loss function measures the (global) performance of the model given the data. It quantifies the error between predicted values and expected values in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single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real number.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When working with choice data, we (almost always) use the </a:t>
            </a:r>
            <a:r>
              <a:rPr kumimoji="0" lang="en-GB" sz="1800" b="1" i="0" u="none" strike="noStrike" kern="1200" cap="none" spc="0" normalizeH="0" baseline="0" noProof="0" dirty="0">
                <a:ln>
                  <a:noFill/>
                </a:ln>
                <a:solidFill>
                  <a:prstClr val="black"/>
                </a:solidFill>
                <a:effectLst/>
                <a:uLnTx/>
                <a:uFillTx/>
                <a:latin typeface="Calibri"/>
                <a:ea typeface="+mn-ea"/>
                <a:cs typeface="+mn-cs"/>
              </a:rPr>
              <a:t>cross-entropy</a:t>
            </a:r>
            <a:r>
              <a:rPr kumimoji="0" lang="en-GB" sz="1800" b="0" i="0" u="none" strike="noStrike" kern="1200" cap="none" spc="0" normalizeH="0" baseline="0" noProof="0" dirty="0">
                <a:ln>
                  <a:noFill/>
                </a:ln>
                <a:solidFill>
                  <a:prstClr val="black"/>
                </a:solidFill>
                <a:effectLst/>
                <a:uLnTx/>
                <a:uFillTx/>
                <a:latin typeface="Calibri"/>
                <a:ea typeface="+mn-ea"/>
                <a:cs typeface="+mn-cs"/>
              </a:rPr>
              <a:t> (CE) </a:t>
            </a:r>
            <a:r>
              <a:rPr kumimoji="0" lang="en-GB" sz="1800" b="1" i="0" u="none" strike="noStrike" kern="1200" cap="none" spc="0" normalizeH="0" baseline="0" noProof="0" dirty="0">
                <a:ln>
                  <a:noFill/>
                </a:ln>
                <a:solidFill>
                  <a:prstClr val="black"/>
                </a:solidFill>
                <a:effectLst/>
                <a:uLnTx/>
                <a:uFillTx/>
                <a:latin typeface="Calibri"/>
                <a:ea typeface="+mn-ea"/>
                <a:cs typeface="+mn-cs"/>
              </a:rPr>
              <a:t>loss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B0036BFF-E934-6D03-62EB-EB5211290C6B}"/>
              </a:ext>
            </a:extLst>
          </p:cNvPr>
          <p:cNvGrpSpPr/>
          <p:nvPr/>
        </p:nvGrpSpPr>
        <p:grpSpPr>
          <a:xfrm>
            <a:off x="396088" y="5103025"/>
            <a:ext cx="11418683" cy="1435887"/>
            <a:chOff x="396088" y="5103025"/>
            <a:chExt cx="11418683" cy="1435887"/>
          </a:xfrm>
        </p:grpSpPr>
        <p:sp>
          <p:nvSpPr>
            <p:cNvPr id="18" name="TextBox 17">
              <a:extLst>
                <a:ext uri="{FF2B5EF4-FFF2-40B4-BE49-F238E27FC236}">
                  <a16:creationId xmlns:a16="http://schemas.microsoft.com/office/drawing/2014/main" id="{E4BA625A-F9F2-7333-C070-139B7C3100AB}"/>
                </a:ext>
              </a:extLst>
            </p:cNvPr>
            <p:cNvSpPr txBox="1"/>
            <p:nvPr/>
          </p:nvSpPr>
          <p:spPr>
            <a:xfrm>
              <a:off x="1831974" y="5343855"/>
              <a:ext cx="9982797" cy="1195057"/>
            </a:xfrm>
            <a:prstGeom prst="rect">
              <a:avLst/>
            </a:prstGeom>
            <a:noFill/>
          </p:spPr>
          <p:txBody>
            <a:bodyPr wrap="square" rtlCol="0">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Minimisation of the cross-entropy is </a:t>
              </a:r>
              <a:r>
                <a:rPr kumimoji="0" lang="en-GB" sz="1800" b="1" i="0" u="none" strike="noStrike" kern="1200" cap="none" spc="0" normalizeH="0" baseline="0" noProof="0" dirty="0">
                  <a:ln>
                    <a:noFill/>
                  </a:ln>
                  <a:solidFill>
                    <a:srgbClr val="24B5B3"/>
                  </a:solidFill>
                  <a:effectLst/>
                  <a:uLnTx/>
                  <a:uFillTx/>
                  <a:latin typeface="Calibri"/>
                  <a:ea typeface="+mn-ea"/>
                  <a:cs typeface="+mn-cs"/>
                </a:rPr>
                <a:t>equivalent</a:t>
              </a:r>
              <a:r>
                <a:rPr kumimoji="0" lang="en-GB" sz="1800" b="0" i="0" u="none" strike="noStrike" kern="1200" cap="none" spc="0" normalizeH="0" baseline="0" noProof="0" dirty="0">
                  <a:ln>
                    <a:noFill/>
                  </a:ln>
                  <a:solidFill>
                    <a:srgbClr val="24B5B3"/>
                  </a:solidFill>
                  <a:effectLst/>
                  <a:uLnTx/>
                  <a:uFillTx/>
                  <a:latin typeface="Calibri"/>
                  <a:ea typeface="+mn-ea"/>
                  <a:cs typeface="+mn-cs"/>
                </a:rPr>
                <a:t> to </a:t>
              </a:r>
              <a:r>
                <a:rPr kumimoji="0" lang="en-GB" sz="1800" b="1" i="0" u="none" strike="noStrike" kern="1200" cap="none" spc="0" normalizeH="0" baseline="0" noProof="0" dirty="0">
                  <a:ln>
                    <a:noFill/>
                  </a:ln>
                  <a:solidFill>
                    <a:srgbClr val="24B5B3"/>
                  </a:solidFill>
                  <a:effectLst/>
                  <a:uLnTx/>
                  <a:uFillTx/>
                  <a:latin typeface="Calibri"/>
                  <a:ea typeface="+mn-ea"/>
                  <a:cs typeface="+mn-cs"/>
                </a:rPr>
                <a:t>maximisation of the (log-)likelihood</a:t>
              </a:r>
            </a:p>
            <a:p>
              <a:pPr marL="285750" marR="0" lvl="0" indent="-285750" algn="l" defTabSz="914400" rtl="0" eaLnBrk="1" fontAlgn="base" latinLnBrk="0" hangingPunct="1">
                <a:lnSpc>
                  <a:spcPct val="100000"/>
                </a:lnSpc>
                <a:spcBef>
                  <a:spcPts val="0"/>
                </a:spcBef>
                <a:spcAft>
                  <a:spcPts val="0"/>
                </a:spcAft>
                <a:buClrTx/>
                <a:buSzTx/>
                <a:buFont typeface="Wingdings" pitchFamily="2" charset="2"/>
                <a:buChar char="Ø"/>
                <a:tabLst/>
                <a:defRPr/>
              </a:pPr>
              <a:endPar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endParaRPr>
            </a:p>
            <a:p>
              <a:pPr marL="285750" marR="0" lvl="0" indent="-285750" algn="l" defTabSz="914400" rtl="0" eaLnBrk="1" fontAlgn="base" latinLnBrk="0" hangingPunct="1">
                <a:lnSpc>
                  <a:spcPct val="100000"/>
                </a:lnSpc>
                <a:spcBef>
                  <a:spcPts val="0"/>
                </a:spcBef>
                <a:spcAft>
                  <a:spcPts val="0"/>
                </a:spcAft>
                <a:buClrTx/>
                <a:buSzTx/>
                <a:buFont typeface="Wingdings" pitchFamily="2" charset="2"/>
                <a:buChar char="Ø"/>
                <a:tabLst/>
                <a:defRPr/>
              </a:pP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Minimising</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the </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cross-entropy</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implies </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maximising</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the (log-)</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likelihood</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of the data, given the model</a:t>
              </a:r>
              <a:endParaRPr kumimoji="0" lang="en-GB" sz="1800" b="0" i="0" u="none" strike="noStrike" kern="1200" cap="none" spc="0" normalizeH="0" baseline="0" noProof="0" dirty="0">
                <a:ln>
                  <a:noFill/>
                </a:ln>
                <a:solidFill>
                  <a:srgbClr val="24B5B3"/>
                </a:solidFill>
                <a:effectLst/>
                <a:uLnTx/>
                <a:uFillTx/>
                <a:latin typeface="Calibri"/>
                <a:ea typeface="+mn-ea"/>
                <a:cs typeface="+mn-cs"/>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19" name="Picture 2" descr="Image result for understand icon">
              <a:extLst>
                <a:ext uri="{FF2B5EF4-FFF2-40B4-BE49-F238E27FC236}">
                  <a16:creationId xmlns:a16="http://schemas.microsoft.com/office/drawing/2014/main" id="{903C0427-EAD7-A36E-4439-F6C1D69A2B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088" y="5103025"/>
              <a:ext cx="1435887" cy="1435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8D02F940-EB69-CB44-2B6E-EC9CCAAC4FEF}"/>
              </a:ext>
            </a:extLst>
          </p:cNvPr>
          <p:cNvGrpSpPr/>
          <p:nvPr/>
        </p:nvGrpSpPr>
        <p:grpSpPr>
          <a:xfrm>
            <a:off x="1831974" y="2164827"/>
            <a:ext cx="10039146" cy="2506761"/>
            <a:chOff x="1831974" y="2164827"/>
            <a:chExt cx="10039146" cy="2506761"/>
          </a:xfrm>
        </p:grpSpPr>
        <mc:AlternateContent xmlns:mc="http://schemas.openxmlformats.org/markup-compatibility/2006" xmlns:a14="http://schemas.microsoft.com/office/drawing/2010/main">
          <mc:Choice Requires="a14">
            <p:graphicFrame>
              <p:nvGraphicFramePr>
                <p:cNvPr id="16" name="Object 15">
                  <a:extLst>
                    <a:ext uri="{FF2B5EF4-FFF2-40B4-BE49-F238E27FC236}">
                      <a16:creationId xmlns:a16="http://schemas.microsoft.com/office/drawing/2014/main" id="{132A6B56-D32F-E3FB-2B38-446FBD0E1A61}"/>
                    </a:ext>
                  </a:extLst>
                </p:cNvPr>
                <p:cNvGraphicFramePr>
                  <a:graphicFrameLocks noChangeAspect="1"/>
                </p:cNvGraphicFramePr>
                <p:nvPr/>
              </p:nvGraphicFramePr>
              <p:xfrm>
                <a:off x="5589162" y="3273748"/>
                <a:ext cx="6281958" cy="1397840"/>
              </p:xfrm>
              <a:graphic>
                <a:graphicData uri="http://schemas.openxmlformats.org/presentationml/2006/ole">
                  <mc:AlternateContent>
                    <mc:Choice xmlns:v="urn:schemas-microsoft-com:vml" Requires="v">
                      <p:oleObj name="Equation" r:id="rId4" imgW="3797280" imgH="825480" progId="Equation.DSMT4">
                        <p:embed/>
                      </p:oleObj>
                    </mc:Choice>
                    <mc:Fallback>
                      <p:oleObj name="Equation" r:id="rId4" imgW="3797280" imgH="825480" progId="Equation.DSMT4">
                        <p:embed/>
                        <p:pic>
                          <p:nvPicPr>
                            <p:cNvPr id="16" name="Object 15">
                              <a:extLst>
                                <a:ext uri="{FF2B5EF4-FFF2-40B4-BE49-F238E27FC236}">
                                  <a16:creationId xmlns:a16="http://schemas.microsoft.com/office/drawing/2014/main" id="{132A6B56-D32F-E3FB-2B38-446FBD0E1A61}"/>
                                </a:ext>
                              </a:extLst>
                            </p:cNvPr>
                            <p:cNvPicPr/>
                            <p:nvPr/>
                          </p:nvPicPr>
                          <p:blipFill>
                            <a:blip r:embed="rId5"/>
                            <a:stretch>
                              <a:fillRect/>
                            </a:stretch>
                          </p:blipFill>
                          <p:spPr>
                            <a:xfrm>
                              <a:off x="5589162" y="3273748"/>
                              <a:ext cx="6281958" cy="1397840"/>
                            </a:xfrm>
                            <a:prstGeom prst="rect">
                              <a:avLst/>
                            </a:prstGeom>
                          </p:spPr>
                        </p:pic>
                      </p:oleObj>
                    </mc:Fallback>
                  </mc:AlternateContent>
                </a:graphicData>
              </a:graphic>
            </p:graphicFrame>
          </mc:Choice>
          <mc:Fallback xmlns="">
            <p:graphicFrame>
              <p:nvGraphicFramePr>
                <p:cNvPr id="16" name="Object 15">
                  <a:extLst>
                    <a:ext uri="{FF2B5EF4-FFF2-40B4-BE49-F238E27FC236}">
                      <a16:creationId xmlns:a16="http://schemas.microsoft.com/office/drawing/2014/main" id="{132A6B56-D32F-E3FB-2B38-446FBD0E1A61}"/>
                    </a:ext>
                  </a:extLst>
                </p:cNvPr>
                <p:cNvGraphicFramePr>
                  <a:graphicFrameLocks noChangeAspect="1"/>
                </p:cNvGraphicFramePr>
                <p:nvPr/>
              </p:nvGraphicFramePr>
              <p:xfrm>
                <a:off x="5589162" y="3273748"/>
                <a:ext cx="6281958" cy="1397840"/>
              </p:xfrm>
              <a:graphic>
                <a:graphicData uri="http://schemas.openxmlformats.org/presentationml/2006/ole">
                  <mc:AlternateContent>
                    <mc:Choice xmlns:v="urn:schemas-microsoft-com:vml" Requires="v">
                      <p:oleObj name="Equation" r:id="rId6" imgW="3797280" imgH="825480" progId="Equation.DSMT4">
                        <p:embed/>
                      </p:oleObj>
                    </mc:Choice>
                    <mc:Fallback>
                      <p:oleObj name="Equation" r:id="rId6" imgW="3797280" imgH="825480" progId="Equation.DSMT4">
                        <p:embed/>
                        <p:pic>
                          <p:nvPicPr>
                            <p:cNvPr id="16" name="Object 15">
                              <a:extLst>
                                <a:ext uri="{FF2B5EF4-FFF2-40B4-BE49-F238E27FC236}">
                                  <a16:creationId xmlns:a16="http://schemas.microsoft.com/office/drawing/2014/main" id="{132A6B56-D32F-E3FB-2B38-446FBD0E1A61}"/>
                                </a:ext>
                              </a:extLst>
                            </p:cNvPr>
                            <p:cNvPicPr/>
                            <p:nvPr/>
                          </p:nvPicPr>
                          <p:blipFill>
                            <a:blip r:embed="rId7"/>
                            <a:stretch>
                              <a:fillRect/>
                            </a:stretch>
                          </p:blipFill>
                          <p:spPr>
                            <a:xfrm>
                              <a:off x="5589162" y="3273748"/>
                              <a:ext cx="6281958" cy="139784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B7476F-9835-5D1F-46E2-E2C500C26B02}"/>
                    </a:ext>
                  </a:extLst>
                </p:cNvPr>
                <p:cNvSpPr txBox="1"/>
                <p:nvPr/>
              </p:nvSpPr>
              <p:spPr>
                <a:xfrm>
                  <a:off x="1831974" y="3378700"/>
                  <a:ext cx="3757188" cy="1104415"/>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𝐶𝐸</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up/>
                          <m:e>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up/>
                              <m:e>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𝑛𝑗</m:t>
                                    </m:r>
                                  </m:sub>
                                </m:sSub>
                                <m:func>
                                  <m:func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log</m:t>
                                    </m:r>
                                  </m:fName>
                                  <m:e>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𝑛𝑗</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b>
                                    </m:sSub>
                                  </m:e>
                                </m:func>
                              </m:e>
                            </m:nary>
                          </m:e>
                        </m:nary>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17" name="TextBox 16">
                  <a:extLst>
                    <a:ext uri="{FF2B5EF4-FFF2-40B4-BE49-F238E27FC236}">
                      <a16:creationId xmlns:a16="http://schemas.microsoft.com/office/drawing/2014/main" id="{60B7476F-9835-5D1F-46E2-E2C500C26B02}"/>
                    </a:ext>
                  </a:extLst>
                </p:cNvPr>
                <p:cNvSpPr txBox="1">
                  <a:spLocks noRot="1" noChangeAspect="1" noMove="1" noResize="1" noEditPoints="1" noAdjustHandles="1" noChangeArrowheads="1" noChangeShapeType="1" noTextEdit="1"/>
                </p:cNvSpPr>
                <p:nvPr/>
              </p:nvSpPr>
              <p:spPr>
                <a:xfrm>
                  <a:off x="1831974" y="3378700"/>
                  <a:ext cx="3757188" cy="1104415"/>
                </a:xfrm>
                <a:prstGeom prst="rect">
                  <a:avLst/>
                </a:prstGeom>
                <a:blipFill>
                  <a:blip r:embed="rId8"/>
                  <a:stretch>
                    <a:fillRect t="-81818" b="-121591"/>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20FFF708-1621-78C0-990F-ADB43E540371}"/>
                </a:ext>
              </a:extLst>
            </p:cNvPr>
            <p:cNvSpPr txBox="1"/>
            <p:nvPr/>
          </p:nvSpPr>
          <p:spPr>
            <a:xfrm>
              <a:off x="8669699" y="2164827"/>
              <a:ext cx="1448554" cy="411254"/>
            </a:xfrm>
            <a:prstGeom prst="rect">
              <a:avLst/>
            </a:prstGeom>
            <a:solidFill>
              <a:schemeClr val="accent4">
                <a:lumMod val="20000"/>
                <a:lumOff val="80000"/>
              </a:schemeClr>
            </a:solidFill>
            <a:ln w="12700">
              <a:solidFill>
                <a:schemeClr val="accent1"/>
              </a:solidFill>
            </a:ln>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a.k.a. log loss</a:t>
              </a:r>
            </a:p>
          </p:txBody>
        </p:sp>
        <p:cxnSp>
          <p:nvCxnSpPr>
            <p:cNvPr id="10" name="Straight Arrow Connector 9">
              <a:extLst>
                <a:ext uri="{FF2B5EF4-FFF2-40B4-BE49-F238E27FC236}">
                  <a16:creationId xmlns:a16="http://schemas.microsoft.com/office/drawing/2014/main" id="{1CFAC0DD-100B-9770-EDFB-7A4AB8B9280A}"/>
                </a:ext>
              </a:extLst>
            </p:cNvPr>
            <p:cNvCxnSpPr>
              <a:cxnSpLocks/>
              <a:stCxn id="7" idx="1"/>
            </p:cNvCxnSpPr>
            <p:nvPr/>
          </p:nvCxnSpPr>
          <p:spPr>
            <a:xfrm flipH="1">
              <a:off x="8298507" y="2370454"/>
              <a:ext cx="371192" cy="20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096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105544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Types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55440" y="1566085"/>
            <a:ext cx="9505057"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ANNs come in many different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Shallow and deep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MultiLayer</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Perceptrons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Convolution neural nets (e.g. computer vision)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Recurrent Neural networks (e.g. text, speech)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7" name="Picture 16"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0925" y="1632907"/>
            <a:ext cx="4371975" cy="1491922"/>
          </a:xfrm>
          <a:prstGeom prst="rect">
            <a:avLst/>
          </a:prstGeom>
        </p:spPr>
      </p:pic>
      <p:pic>
        <p:nvPicPr>
          <p:cNvPr id="7" name="Picture 6">
            <a:extLst>
              <a:ext uri="{FF2B5EF4-FFF2-40B4-BE49-F238E27FC236}">
                <a16:creationId xmlns:a16="http://schemas.microsoft.com/office/drawing/2014/main" id="{5F9DA8C8-5E55-3E5D-5B6A-1A159F6CB415}"/>
              </a:ext>
            </a:extLst>
          </p:cNvPr>
          <p:cNvPicPr>
            <a:picLocks noChangeAspect="1"/>
          </p:cNvPicPr>
          <p:nvPr/>
        </p:nvPicPr>
        <p:blipFill>
          <a:blip r:embed="rId4"/>
          <a:stretch>
            <a:fillRect/>
          </a:stretch>
        </p:blipFill>
        <p:spPr>
          <a:xfrm>
            <a:off x="7591425" y="4969662"/>
            <a:ext cx="3867150" cy="1678411"/>
          </a:xfrm>
          <a:prstGeom prst="rect">
            <a:avLst/>
          </a:prstGeom>
        </p:spPr>
      </p:pic>
      <p:pic>
        <p:nvPicPr>
          <p:cNvPr id="8" name="Picture 7">
            <a:extLst>
              <a:ext uri="{FF2B5EF4-FFF2-40B4-BE49-F238E27FC236}">
                <a16:creationId xmlns:a16="http://schemas.microsoft.com/office/drawing/2014/main" id="{380D2102-BF54-CA9B-CAE0-01AA59C0B947}"/>
              </a:ext>
            </a:extLst>
          </p:cNvPr>
          <p:cNvPicPr>
            <a:picLocks noChangeAspect="1"/>
          </p:cNvPicPr>
          <p:nvPr/>
        </p:nvPicPr>
        <p:blipFill rotWithShape="1">
          <a:blip r:embed="rId5"/>
          <a:srcRect l="3118" t="11121" r="2913" b="12395"/>
          <a:stretch/>
        </p:blipFill>
        <p:spPr>
          <a:xfrm>
            <a:off x="7467601" y="3425824"/>
            <a:ext cx="4399894" cy="1372961"/>
          </a:xfrm>
          <a:prstGeom prst="rect">
            <a:avLst/>
          </a:prstGeom>
        </p:spPr>
      </p:pic>
    </p:spTree>
    <p:extLst>
      <p:ext uri="{BB962C8B-B14F-4D97-AF65-F5344CB8AC3E}">
        <p14:creationId xmlns:p14="http://schemas.microsoft.com/office/powerpoint/2010/main" val="2227302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1055440" y="1196752"/>
            <a:ext cx="10441160"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Deeper networks are capable of capturing more complex data-generating processes, such as</a:t>
            </a:r>
          </a:p>
          <a:p>
            <a:pPr marL="742950" marR="0" lvl="1" indent="-28575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Nonlinearities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i.e</a:t>
            </a:r>
            <a:r>
              <a:rPr kumimoji="0" lang="en-GB" sz="1800" b="0" i="0" u="none" strike="noStrike" kern="1200" cap="none" spc="0" normalizeH="0" baseline="0" noProof="0" dirty="0">
                <a:ln>
                  <a:noFill/>
                </a:ln>
                <a:solidFill>
                  <a:prstClr val="black"/>
                </a:solidFill>
                <a:effectLst/>
                <a:uLnTx/>
                <a:uFillTx/>
                <a:latin typeface="Calibri"/>
                <a:ea typeface="+mn-ea"/>
                <a:cs typeface="+mn-cs"/>
              </a:rPr>
              <a:t>. log(x), x</a:t>
            </a:r>
            <a:r>
              <a:rPr kumimoji="0" lang="en-GB" sz="1800" b="0" i="0" u="none" strike="noStrike" kern="1200" cap="none" spc="0" normalizeH="0" baseline="30000" noProof="0" dirty="0">
                <a:ln>
                  <a:noFill/>
                </a:ln>
                <a:solidFill>
                  <a:prstClr val="black"/>
                </a:solidFill>
                <a:effectLst/>
                <a:uLnTx/>
                <a:uFillTx/>
                <a:latin typeface="Calibri"/>
                <a:ea typeface="+mn-ea"/>
                <a:cs typeface="+mn-cs"/>
              </a:rPr>
              <a:t>2</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sqrt</a:t>
            </a:r>
            <a:r>
              <a:rPr kumimoji="0" lang="en-GB" sz="1800" b="0" i="0" u="none" strike="noStrike" kern="1200" cap="none" spc="0" normalizeH="0" baseline="0" noProof="0" dirty="0">
                <a:ln>
                  <a:noFill/>
                </a:ln>
                <a:solidFill>
                  <a:prstClr val="black"/>
                </a:solidFill>
                <a:effectLst/>
                <a:uLnTx/>
                <a:uFillTx/>
                <a:latin typeface="Calibri"/>
                <a:ea typeface="+mn-ea"/>
                <a:cs typeface="+mn-cs"/>
              </a:rPr>
              <a:t>(x),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etc</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Interactions between variables (aka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Depth can be obtained through </a:t>
            </a:r>
            <a:r>
              <a:rPr kumimoji="0" lang="en-GB" sz="1800" b="1" i="0" u="none" strike="noStrike" kern="1200" cap="none" spc="0" normalizeH="0" baseline="0" noProof="0" dirty="0">
                <a:ln>
                  <a:noFill/>
                </a:ln>
                <a:solidFill>
                  <a:prstClr val="black"/>
                </a:solidFill>
                <a:effectLst/>
                <a:uLnTx/>
                <a:uFillTx/>
                <a:latin typeface="Calibri"/>
                <a:ea typeface="+mn-ea"/>
                <a:cs typeface="+mn-cs"/>
              </a:rPr>
              <a:t>more nodes per layer</a:t>
            </a:r>
            <a:r>
              <a:rPr kumimoji="0" lang="en-GB" sz="1800" b="0" i="0" u="none" strike="noStrike" kern="1200" cap="none" spc="0" normalizeH="0" baseline="0" noProof="0" dirty="0">
                <a:ln>
                  <a:noFill/>
                </a:ln>
                <a:solidFill>
                  <a:prstClr val="black"/>
                </a:solidFill>
                <a:effectLst/>
                <a:uLnTx/>
                <a:uFillTx/>
                <a:latin typeface="Calibri"/>
                <a:ea typeface="+mn-ea"/>
                <a:cs typeface="+mn-cs"/>
              </a:rPr>
              <a:t> and/or </a:t>
            </a:r>
            <a:r>
              <a:rPr kumimoji="0" lang="en-GB" sz="1800" b="1" i="0" u="none" strike="noStrike" kern="1200" cap="none" spc="0" normalizeH="0" baseline="0" noProof="0" dirty="0">
                <a:ln>
                  <a:noFill/>
                </a:ln>
                <a:solidFill>
                  <a:prstClr val="black"/>
                </a:solidFill>
                <a:effectLst/>
                <a:uLnTx/>
                <a:uFillTx/>
                <a:latin typeface="Calibri"/>
                <a:ea typeface="+mn-ea"/>
                <a:cs typeface="+mn-cs"/>
              </a:rPr>
              <a:t>more layers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19689" y="5805264"/>
            <a:ext cx="1072698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sng" strike="noStrike" kern="1200" cap="none" spc="0" normalizeH="0" baseline="0" noProof="0" dirty="0">
                <a:ln>
                  <a:noFill/>
                </a:ln>
                <a:solidFill>
                  <a:prstClr val="black"/>
                </a:solidFill>
                <a:effectLst/>
                <a:uLnTx/>
                <a:uFillTx/>
                <a:latin typeface="Calibri"/>
                <a:ea typeface="+mn-ea"/>
                <a:cs typeface="+mn-cs"/>
              </a:rPr>
              <a:t>But</a:t>
            </a:r>
            <a:r>
              <a:rPr kumimoji="0" lang="en-GB" sz="1800" b="0" i="0" u="none" strike="noStrike" kern="1200" cap="none" spc="0" normalizeH="0" baseline="0" noProof="0" dirty="0">
                <a:ln>
                  <a:noFill/>
                </a:ln>
                <a:solidFill>
                  <a:prstClr val="black"/>
                </a:solidFill>
                <a:effectLst/>
                <a:uLnTx/>
                <a:uFillTx/>
                <a:latin typeface="Calibri"/>
                <a:ea typeface="+mn-ea"/>
                <a:cs typeface="+mn-cs"/>
              </a:rPr>
              <a:t> more depth increases the number of weights </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Only pays off when: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the DGP is complex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AND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with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sufficient and high-quality data are available</a:t>
            </a:r>
          </a:p>
        </p:txBody>
      </p:sp>
      <p:grpSp>
        <p:nvGrpSpPr>
          <p:cNvPr id="13" name="Group 12"/>
          <p:cNvGrpSpPr/>
          <p:nvPr/>
        </p:nvGrpSpPr>
        <p:grpSpPr>
          <a:xfrm>
            <a:off x="1132603" y="5234236"/>
            <a:ext cx="9643916" cy="523220"/>
            <a:chOff x="1132603" y="5670616"/>
            <a:chExt cx="9643916" cy="523220"/>
          </a:xfrm>
        </p:grpSpPr>
        <p:sp>
          <p:nvSpPr>
            <p:cNvPr id="8" name="TextBox 7"/>
            <p:cNvSpPr txBox="1"/>
            <p:nvPr/>
          </p:nvSpPr>
          <p:spPr>
            <a:xfrm>
              <a:off x="1132603" y="5670616"/>
              <a:ext cx="237626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 hidden layers </a:t>
              </a:r>
              <a:r>
                <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sym typeface="Wingdings" panose="05000000000000000000" pitchFamily="2" charset="2"/>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sym typeface="Wingdings" panose="05000000000000000000" pitchFamily="2" charset="2"/>
                </a:rPr>
                <a:t>logistic regression model</a:t>
              </a:r>
              <a:endPar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4" name="TextBox 13"/>
            <p:cNvSpPr txBox="1"/>
            <p:nvPr/>
          </p:nvSpPr>
          <p:spPr>
            <a:xfrm>
              <a:off x="3863752" y="5773140"/>
              <a:ext cx="23714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MLP with 1 hidden layer</a:t>
              </a:r>
            </a:p>
          </p:txBody>
        </p:sp>
        <p:sp>
          <p:nvSpPr>
            <p:cNvPr id="15" name="TextBox 14"/>
            <p:cNvSpPr txBox="1"/>
            <p:nvPr/>
          </p:nvSpPr>
          <p:spPr>
            <a:xfrm>
              <a:off x="6960096" y="5773139"/>
              <a:ext cx="381642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MLP with 3 hidden layers</a:t>
              </a:r>
            </a:p>
          </p:txBody>
        </p:sp>
      </p:grpSp>
      <p:grpSp>
        <p:nvGrpSpPr>
          <p:cNvPr id="19" name="Group 18">
            <a:extLst>
              <a:ext uri="{FF2B5EF4-FFF2-40B4-BE49-F238E27FC236}">
                <a16:creationId xmlns:a16="http://schemas.microsoft.com/office/drawing/2014/main" id="{729CB358-5920-4E5F-F9CC-CCF32514A391}"/>
              </a:ext>
            </a:extLst>
          </p:cNvPr>
          <p:cNvGrpSpPr/>
          <p:nvPr/>
        </p:nvGrpSpPr>
        <p:grpSpPr>
          <a:xfrm>
            <a:off x="1641391" y="2754972"/>
            <a:ext cx="9866247" cy="2311908"/>
            <a:chOff x="1641391" y="2754972"/>
            <a:chExt cx="9866247" cy="2311908"/>
          </a:xfrm>
        </p:grpSpPr>
        <p:pic>
          <p:nvPicPr>
            <p:cNvPr id="7" name="Picture 6">
              <a:extLst>
                <a:ext uri="{FF2B5EF4-FFF2-40B4-BE49-F238E27FC236}">
                  <a16:creationId xmlns:a16="http://schemas.microsoft.com/office/drawing/2014/main" id="{6978026D-C442-9E98-05A4-68A2F32A4D31}"/>
                </a:ext>
              </a:extLst>
            </p:cNvPr>
            <p:cNvPicPr>
              <a:picLocks noChangeAspect="1"/>
            </p:cNvPicPr>
            <p:nvPr/>
          </p:nvPicPr>
          <p:blipFill>
            <a:blip r:embed="rId3"/>
            <a:srcRect/>
            <a:stretch/>
          </p:blipFill>
          <p:spPr>
            <a:xfrm>
              <a:off x="1641391" y="3071648"/>
              <a:ext cx="1386930" cy="1552831"/>
            </a:xfrm>
            <a:prstGeom prst="rect">
              <a:avLst/>
            </a:prstGeom>
          </p:spPr>
        </p:pic>
        <p:pic>
          <p:nvPicPr>
            <p:cNvPr id="16" name="Picture 15">
              <a:extLst>
                <a:ext uri="{FF2B5EF4-FFF2-40B4-BE49-F238E27FC236}">
                  <a16:creationId xmlns:a16="http://schemas.microsoft.com/office/drawing/2014/main" id="{F3F1AA01-C869-2511-973A-70323640C72B}"/>
                </a:ext>
              </a:extLst>
            </p:cNvPr>
            <p:cNvPicPr>
              <a:picLocks noChangeAspect="1"/>
            </p:cNvPicPr>
            <p:nvPr/>
          </p:nvPicPr>
          <p:blipFill>
            <a:blip r:embed="rId4"/>
            <a:stretch>
              <a:fillRect/>
            </a:stretch>
          </p:blipFill>
          <p:spPr>
            <a:xfrm>
              <a:off x="3460100" y="2754972"/>
              <a:ext cx="2865463" cy="2311908"/>
            </a:xfrm>
            <a:prstGeom prst="rect">
              <a:avLst/>
            </a:prstGeom>
          </p:spPr>
        </p:pic>
        <p:pic>
          <p:nvPicPr>
            <p:cNvPr id="18" name="Picture 17">
              <a:extLst>
                <a:ext uri="{FF2B5EF4-FFF2-40B4-BE49-F238E27FC236}">
                  <a16:creationId xmlns:a16="http://schemas.microsoft.com/office/drawing/2014/main" id="{D2D22094-F64F-98AB-CD51-DF44BCC736B6}"/>
                </a:ext>
              </a:extLst>
            </p:cNvPr>
            <p:cNvPicPr>
              <a:picLocks noChangeAspect="1"/>
            </p:cNvPicPr>
            <p:nvPr/>
          </p:nvPicPr>
          <p:blipFill>
            <a:blip r:embed="rId5"/>
            <a:stretch>
              <a:fillRect/>
            </a:stretch>
          </p:blipFill>
          <p:spPr>
            <a:xfrm>
              <a:off x="6757342" y="2757258"/>
              <a:ext cx="4750296" cy="2303958"/>
            </a:xfrm>
            <a:prstGeom prst="rect">
              <a:avLst/>
            </a:prstGeom>
          </p:spPr>
        </p:pic>
      </p:grpSp>
    </p:spTree>
    <p:extLst>
      <p:ext uri="{BB962C8B-B14F-4D97-AF65-F5344CB8AC3E}">
        <p14:creationId xmlns:p14="http://schemas.microsoft.com/office/powerpoint/2010/main" val="58059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466730"/>
          </a:xfrm>
        </p:spPr>
        <p:txBody>
          <a:bodyPr/>
          <a:lstStyle/>
          <a:p>
            <a:r>
              <a:rPr lang="en-GB" sz="4000" dirty="0"/>
              <a:t>Training ANNs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066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a:spLocks noChangeArrowheads="1"/>
          </p:cNvSpPr>
          <p:nvPr/>
        </p:nvSpPr>
        <p:spPr bwMode="auto">
          <a:xfrm>
            <a:off x="0" y="5949950"/>
            <a:ext cx="121920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ahoma"/>
              <a:ea typeface="+mn-ea"/>
              <a:cs typeface="+mn-cs"/>
            </a:endParaRPr>
          </a:p>
        </p:txBody>
      </p:sp>
      <p:sp>
        <p:nvSpPr>
          <p:cNvPr id="3" name="Content Placeholder 2"/>
          <p:cNvSpPr>
            <a:spLocks noGrp="1"/>
          </p:cNvSpPr>
          <p:nvPr>
            <p:ph idx="1"/>
          </p:nvPr>
        </p:nvSpPr>
        <p:spPr>
          <a:xfrm>
            <a:off x="1055440" y="1484784"/>
            <a:ext cx="6857773" cy="5256584"/>
          </a:xfrm>
        </p:spPr>
        <p:txBody>
          <a:bodyPr/>
          <a:lstStyle/>
          <a:p>
            <a:pPr marL="0" indent="0" defTabSz="904875">
              <a:buNone/>
              <a:tabLst>
                <a:tab pos="1257300" algn="l"/>
                <a:tab pos="3228975" algn="l"/>
              </a:tabLst>
            </a:pPr>
            <a:r>
              <a:rPr lang="en-GB" sz="1800" b="1" u="sng" dirty="0">
                <a:latin typeface="Calibri" panose="020F0502020204030204" pitchFamily="34" charset="0"/>
                <a:cs typeface="Times New Roman" panose="02020603050405020304" pitchFamily="18" charset="0"/>
              </a:rPr>
              <a:t>Focus</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Artificial Neural Networks (ANNs)</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Choice data (but not per se Big Data!)</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Travel choice behaviour</a:t>
            </a: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GB" sz="1800" b="1" u="sng" dirty="0">
                <a:latin typeface="Calibri" panose="020F0502020204030204" pitchFamily="34" charset="0"/>
                <a:cs typeface="Times New Roman" panose="02020603050405020304" pitchFamily="18" charset="0"/>
              </a:rPr>
              <a:t>Lost in translation:</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I use </a:t>
            </a:r>
            <a:r>
              <a:rPr lang="en-GB" sz="1800" b="1" dirty="0">
                <a:solidFill>
                  <a:srgbClr val="0070C0"/>
                </a:solidFill>
                <a:latin typeface="Calibri" panose="020F0502020204030204" pitchFamily="34" charset="0"/>
                <a:cs typeface="Times New Roman" panose="02020603050405020304" pitchFamily="18" charset="0"/>
              </a:rPr>
              <a:t>two</a:t>
            </a:r>
            <a:r>
              <a:rPr lang="en-GB" sz="1800" dirty="0">
                <a:solidFill>
                  <a:srgbClr val="0070C0"/>
                </a:solidFill>
                <a:latin typeface="Calibri" panose="020F0502020204030204" pitchFamily="34" charset="0"/>
                <a:cs typeface="Times New Roman" panose="02020603050405020304" pitchFamily="18" charset="0"/>
              </a:rPr>
              <a:t> vocabularies: Machine learning &amp; Discrete choice modelling.</a:t>
            </a:r>
          </a:p>
          <a:p>
            <a:pPr marL="0" indent="0" algn="ctr" defTabSz="904875">
              <a:lnSpc>
                <a:spcPct val="100000"/>
              </a:lnSpc>
              <a:buNone/>
              <a:tabLst>
                <a:tab pos="1257300" algn="l"/>
                <a:tab pos="3228975" algn="l"/>
              </a:tabLst>
            </a:pPr>
            <a:r>
              <a:rPr lang="en-GB" sz="1600" b="1" dirty="0">
                <a:solidFill>
                  <a:schemeClr val="bg1">
                    <a:lumMod val="50000"/>
                  </a:schemeClr>
                </a:solidFill>
                <a:latin typeface="Calibri" panose="020F0502020204030204" pitchFamily="34" charset="0"/>
                <a:cs typeface="Times New Roman" panose="02020603050405020304" pitchFamily="18" charset="0"/>
              </a:rPr>
              <a:t>Observation = Sample, Instance</a:t>
            </a:r>
          </a:p>
          <a:p>
            <a:pPr marL="0" indent="0" algn="ctr" defTabSz="904875">
              <a:lnSpc>
                <a:spcPct val="100000"/>
              </a:lnSpc>
              <a:buNone/>
              <a:tabLst>
                <a:tab pos="1257300" algn="l"/>
                <a:tab pos="3228975" algn="l"/>
              </a:tabLst>
            </a:pPr>
            <a:r>
              <a:rPr lang="en-GB" sz="1600" b="1" dirty="0">
                <a:solidFill>
                  <a:schemeClr val="bg1">
                    <a:lumMod val="50000"/>
                  </a:schemeClr>
                </a:solidFill>
                <a:latin typeface="Calibri" panose="020F0502020204030204" pitchFamily="34" charset="0"/>
                <a:cs typeface="Times New Roman" panose="02020603050405020304" pitchFamily="18" charset="0"/>
              </a:rPr>
              <a:t>Estimation = Training</a:t>
            </a:r>
          </a:p>
          <a:p>
            <a:pPr marL="0" indent="0" algn="ctr" defTabSz="904875">
              <a:lnSpc>
                <a:spcPct val="100000"/>
              </a:lnSpc>
              <a:buNone/>
              <a:tabLst>
                <a:tab pos="1257300" algn="l"/>
                <a:tab pos="3228975" algn="l"/>
              </a:tabLst>
            </a:pPr>
            <a:r>
              <a:rPr lang="en-GB" sz="1600" b="1" dirty="0">
                <a:solidFill>
                  <a:schemeClr val="bg1">
                    <a:lumMod val="50000"/>
                  </a:schemeClr>
                </a:solidFill>
                <a:latin typeface="Calibri" panose="020F0502020204030204" pitchFamily="34" charset="0"/>
                <a:cs typeface="Times New Roman" panose="02020603050405020304" pitchFamily="18" charset="0"/>
              </a:rPr>
              <a:t>Attribute = Feature</a:t>
            </a:r>
          </a:p>
          <a:p>
            <a:pPr marL="0" indent="0" algn="ctr" defTabSz="904875">
              <a:lnSpc>
                <a:spcPct val="100000"/>
              </a:lnSpc>
              <a:buNone/>
              <a:tabLst>
                <a:tab pos="1257300" algn="l"/>
                <a:tab pos="3228975" algn="l"/>
              </a:tabLst>
            </a:pPr>
            <a:r>
              <a:rPr lang="en-GB" sz="1600" b="1" dirty="0">
                <a:solidFill>
                  <a:schemeClr val="bg1">
                    <a:lumMod val="50000"/>
                  </a:schemeClr>
                </a:solidFill>
                <a:latin typeface="Calibri" panose="020F0502020204030204" pitchFamily="34" charset="0"/>
                <a:cs typeface="Times New Roman" panose="02020603050405020304" pitchFamily="18" charset="0"/>
              </a:rPr>
              <a:t>Logit function = </a:t>
            </a:r>
            <a:r>
              <a:rPr lang="en-GB" sz="1600" b="1" dirty="0" err="1">
                <a:solidFill>
                  <a:schemeClr val="bg1">
                    <a:lumMod val="50000"/>
                  </a:schemeClr>
                </a:solidFill>
                <a:latin typeface="Calibri" panose="020F0502020204030204" pitchFamily="34" charset="0"/>
                <a:cs typeface="Times New Roman" panose="02020603050405020304" pitchFamily="18" charset="0"/>
              </a:rPr>
              <a:t>Softmax</a:t>
            </a:r>
            <a:endParaRPr lang="en-GB" sz="1600" b="1" dirty="0">
              <a:solidFill>
                <a:schemeClr val="bg1">
                  <a:lumMod val="50000"/>
                </a:schemeClr>
              </a:solidFill>
              <a:latin typeface="Calibri" panose="020F0502020204030204" pitchFamily="34" charset="0"/>
              <a:cs typeface="Times New Roman" panose="02020603050405020304" pitchFamily="18" charset="0"/>
            </a:endParaRPr>
          </a:p>
          <a:p>
            <a:pPr marL="0" indent="0" algn="ctr" defTabSz="904875">
              <a:lnSpc>
                <a:spcPct val="100000"/>
              </a:lnSpc>
              <a:buNone/>
              <a:tabLst>
                <a:tab pos="1257300" algn="l"/>
                <a:tab pos="3228975" algn="l"/>
              </a:tabLst>
            </a:pPr>
            <a:r>
              <a:rPr lang="en-GB" sz="1600" b="1" dirty="0">
                <a:solidFill>
                  <a:schemeClr val="bg1">
                    <a:lumMod val="50000"/>
                  </a:schemeClr>
                </a:solidFill>
                <a:latin typeface="Calibri" panose="020F0502020204030204" pitchFamily="34" charset="0"/>
                <a:cs typeface="Times New Roman" panose="02020603050405020304" pitchFamily="18" charset="0"/>
              </a:rPr>
              <a:t>Beta = weight</a:t>
            </a:r>
          </a:p>
          <a:p>
            <a:pPr marL="0" indent="0" algn="ctr" defTabSz="904875">
              <a:lnSpc>
                <a:spcPct val="100000"/>
              </a:lnSpc>
              <a:buNone/>
              <a:tabLst>
                <a:tab pos="1257300" algn="l"/>
                <a:tab pos="3228975" algn="l"/>
              </a:tabLst>
            </a:pPr>
            <a:endParaRPr lang="en-GB" sz="1600" b="1" dirty="0">
              <a:solidFill>
                <a:schemeClr val="bg1">
                  <a:lumMod val="50000"/>
                </a:schemeClr>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GB" sz="1800" b="1" u="sng" dirty="0">
                <a:latin typeface="Calibri" panose="020F0502020204030204" pitchFamily="34" charset="0"/>
                <a:cs typeface="Times New Roman" panose="02020603050405020304" pitchFamily="18" charset="0"/>
              </a:rPr>
              <a:t>Target audience</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Intermediate level of knowledge on choice modelling</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Limited knowledge on machine learning</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Basic Python programming skills</a:t>
            </a: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endParaRPr lang="en-GB" sz="1800" b="1" u="sng" dirty="0">
              <a:latin typeface="Calibri" panose="020F0502020204030204" pitchFamily="34" charset="0"/>
              <a:cs typeface="Times New Roman" panose="02020603050405020304" pitchFamily="18" charset="0"/>
            </a:endParaRPr>
          </a:p>
          <a:p>
            <a:pPr marL="0" indent="0" defTabSz="904875">
              <a:buNone/>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b="1" dirty="0">
              <a:solidFill>
                <a:srgbClr val="0070C0"/>
              </a:solidFill>
              <a:cs typeface="Times New Roman" panose="02020603050405020304" pitchFamily="18" charset="0"/>
            </a:endParaRPr>
          </a:p>
          <a:p>
            <a:pPr marL="0" indent="0" defTabSz="904875">
              <a:buNone/>
              <a:tabLst>
                <a:tab pos="1257300" algn="l"/>
                <a:tab pos="3228975" algn="l"/>
              </a:tabLst>
            </a:pPr>
            <a:endParaRPr lang="en-GB" sz="1800" b="1" dirty="0">
              <a:solidFill>
                <a:srgbClr val="0070C0"/>
              </a:solidFill>
              <a:cs typeface="Times New Roman" panose="02020603050405020304" pitchFamily="18" charset="0"/>
            </a:endParaRPr>
          </a:p>
          <a:p>
            <a:pPr marL="0" indent="0">
              <a:buNone/>
            </a:pPr>
            <a:endParaRPr lang="en-GB" sz="1800" dirty="0">
              <a:cs typeface="Times New Roman" panose="02020603050405020304" pitchFamily="18" charset="0"/>
            </a:endParaRPr>
          </a:p>
          <a:p>
            <a:pPr marL="0" indent="0">
              <a:buNone/>
            </a:pPr>
            <a:endParaRPr lang="en-GB" sz="1800" dirty="0">
              <a:cs typeface="Times New Roman" panose="02020603050405020304" pitchFamily="18" charset="0"/>
            </a:endParaRPr>
          </a:p>
          <a:p>
            <a:endParaRPr lang="en-GB" sz="1800" dirty="0">
              <a:cs typeface="Times New Roman" panose="02020603050405020304" pitchFamily="18" charset="0"/>
            </a:endParaRPr>
          </a:p>
        </p:txBody>
      </p:sp>
      <p:sp>
        <p:nvSpPr>
          <p:cNvPr id="6" name="Title 1"/>
          <p:cNvSpPr>
            <a:spLocks noGrp="1"/>
          </p:cNvSpPr>
          <p:nvPr>
            <p:ph type="title"/>
          </p:nvPr>
        </p:nvSpPr>
        <p:spPr>
          <a:xfrm>
            <a:off x="1055441" y="457200"/>
            <a:ext cx="9045824" cy="451520"/>
          </a:xfrm>
        </p:spPr>
        <p:txBody>
          <a:bodyPr/>
          <a:lstStyle/>
          <a:p>
            <a:r>
              <a:rPr lang="en-GB" sz="2600" dirty="0">
                <a:solidFill>
                  <a:srgbClr val="000000"/>
                </a:solidFill>
              </a:rPr>
              <a:t>Course set-up</a:t>
            </a:r>
            <a:endParaRPr lang="en-GB" sz="2600" dirty="0"/>
          </a:p>
        </p:txBody>
      </p:sp>
      <p:pic>
        <p:nvPicPr>
          <p:cNvPr id="1026" name="Picture 2" descr="Gerelateerde afbeel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3310" y="3980310"/>
            <a:ext cx="2415301" cy="15397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fbeeldingsresultaat voor appl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472" t="31232" r="41255" b="30451"/>
          <a:stretch/>
        </p:blipFill>
        <p:spPr bwMode="auto">
          <a:xfrm>
            <a:off x="7913212" y="1693128"/>
            <a:ext cx="403692" cy="4701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8595" y="1340769"/>
            <a:ext cx="1094560" cy="263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descr="Afbeeldingsresultaat voor google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207" t="34439" r="39491" b="34710"/>
          <a:stretch/>
        </p:blipFill>
        <p:spPr bwMode="auto">
          <a:xfrm>
            <a:off x="9638606" y="1431544"/>
            <a:ext cx="345826" cy="3458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fbeeldingsresultaat voor cambridge analytic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31832" y="2117065"/>
            <a:ext cx="507228" cy="4882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5632" b="36813"/>
          <a:stretch/>
        </p:blipFill>
        <p:spPr bwMode="auto">
          <a:xfrm>
            <a:off x="8531832" y="1760966"/>
            <a:ext cx="790091" cy="217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593" r="20768"/>
          <a:stretch/>
        </p:blipFill>
        <p:spPr bwMode="auto">
          <a:xfrm>
            <a:off x="9547138" y="2055323"/>
            <a:ext cx="347694" cy="3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Slide Number Placeholder 3"/>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5168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2"/>
          <p:cNvSpPr>
            <a:spLocks noGrp="1"/>
          </p:cNvSpPr>
          <p:nvPr>
            <p:ph idx="1"/>
          </p:nvPr>
        </p:nvSpPr>
        <p:spPr>
          <a:xfrm>
            <a:off x="720000" y="1268760"/>
            <a:ext cx="11017224" cy="5400600"/>
          </a:xfrm>
        </p:spPr>
        <p:txBody>
          <a:bodyPr>
            <a:normAutofit/>
          </a:bodyPr>
          <a:lstStyle/>
          <a:p>
            <a:pPr marL="360363" lvl="1" indent="-360363">
              <a:buFont typeface="Arial" panose="020B0604020202020204" pitchFamily="34" charset="0"/>
              <a:buChar char="•"/>
              <a:tabLst>
                <a:tab pos="3138488" algn="l"/>
              </a:tabLst>
            </a:pPr>
            <a:r>
              <a:rPr lang="en-GB" sz="1800" b="1" dirty="0"/>
              <a:t>Training ANNs is nontrivial</a:t>
            </a:r>
          </a:p>
          <a:p>
            <a:pPr marL="360363" lvl="1" indent="-360363">
              <a:buFont typeface="Arial" panose="020B0604020202020204" pitchFamily="34" charset="0"/>
              <a:buChar char="•"/>
              <a:tabLst>
                <a:tab pos="3138488" algn="l"/>
              </a:tabLst>
            </a:pPr>
            <a:endParaRPr lang="en-GB" sz="1800" dirty="0"/>
          </a:p>
          <a:p>
            <a:pPr marL="360363" lvl="1" indent="-360363">
              <a:buFont typeface="Arial" panose="020B0604020202020204" pitchFamily="34" charset="0"/>
              <a:buChar char="•"/>
              <a:tabLst>
                <a:tab pos="3138488" algn="l"/>
              </a:tabLst>
            </a:pPr>
            <a:r>
              <a:rPr lang="en-GB" sz="1800" dirty="0"/>
              <a:t>Before we can train an ANN, we must </a:t>
            </a:r>
            <a:r>
              <a:rPr lang="en-GB" sz="1800" b="1" dirty="0"/>
              <a:t>pre-process</a:t>
            </a:r>
            <a:r>
              <a:rPr lang="en-GB" sz="1800" dirty="0"/>
              <a:t> our data</a:t>
            </a:r>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r>
              <a:rPr lang="en-GB" b="1" dirty="0"/>
              <a:t>Pre-processing </a:t>
            </a:r>
            <a:r>
              <a:rPr lang="en-GB" dirty="0"/>
              <a:t>makes </a:t>
            </a:r>
            <a:r>
              <a:rPr lang="en-GB" sz="1800" dirty="0"/>
              <a:t>training ANNs more </a:t>
            </a:r>
            <a:r>
              <a:rPr lang="en-GB" sz="1800" b="1" dirty="0"/>
              <a:t>efficiently</a:t>
            </a:r>
          </a:p>
          <a:p>
            <a:pPr marL="760413" lvl="2" indent="-360363">
              <a:buFont typeface="Wingdings" panose="05000000000000000000" pitchFamily="2" charset="2"/>
              <a:buChar char="Ø"/>
              <a:tabLst>
                <a:tab pos="3138488" algn="l"/>
              </a:tabLst>
            </a:pPr>
            <a:r>
              <a:rPr lang="en-GB" dirty="0"/>
              <a:t>Efficiently here refers to finding a better solution with the same amount of data</a:t>
            </a:r>
          </a:p>
          <a:p>
            <a:pPr marL="760413" lvl="2" indent="-360363">
              <a:buFont typeface="+mj-lt"/>
              <a:buAutoNum type="arabicPeriod"/>
              <a:tabLst>
                <a:tab pos="3138488" algn="l"/>
              </a:tabLst>
            </a:pPr>
            <a:endParaRPr lang="en-GB" b="1" dirty="0"/>
          </a:p>
          <a:p>
            <a:pPr marL="1217613" lvl="3" indent="-360363">
              <a:buFont typeface="+mj-lt"/>
              <a:buAutoNum type="arabicPeriod"/>
              <a:tabLst>
                <a:tab pos="3138488" algn="l"/>
              </a:tabLst>
            </a:pPr>
            <a:r>
              <a:rPr lang="en-GB" b="1" dirty="0"/>
              <a:t>Features must be scaled</a:t>
            </a:r>
            <a:endParaRPr lang="en-GB" dirty="0"/>
          </a:p>
          <a:p>
            <a:pPr marL="1217613" lvl="3" indent="-360363">
              <a:buFont typeface="+mj-lt"/>
              <a:buAutoNum type="arabicPeriod"/>
              <a:tabLst>
                <a:tab pos="3138488" algn="l"/>
              </a:tabLst>
            </a:pPr>
            <a:endParaRPr lang="en-GB" b="1" dirty="0"/>
          </a:p>
          <a:p>
            <a:pPr marL="1217613" lvl="3" indent="-360363">
              <a:buFont typeface="+mj-lt"/>
              <a:buAutoNum type="arabicPeriod"/>
              <a:tabLst>
                <a:tab pos="3138488" algn="l"/>
              </a:tabLst>
            </a:pPr>
            <a:r>
              <a:rPr lang="en-GB" b="1" dirty="0"/>
              <a:t>Categorical features must be dummy encoded</a:t>
            </a:r>
          </a:p>
          <a:p>
            <a:pPr marL="1217613" lvl="3" indent="-360363">
              <a:buFont typeface="+mj-lt"/>
              <a:buAutoNum type="arabicPeriod"/>
              <a:tabLst>
                <a:tab pos="3138488" algn="l"/>
              </a:tabLst>
            </a:pPr>
            <a:endParaRPr lang="en-GB" b="1" dirty="0"/>
          </a:p>
          <a:p>
            <a:pPr marL="1217613" lvl="3" indent="-360363">
              <a:buFont typeface="+mj-lt"/>
              <a:buAutoNum type="arabicPeriod"/>
              <a:tabLst>
                <a:tab pos="3138488" algn="l"/>
              </a:tabLst>
            </a:pPr>
            <a:r>
              <a:rPr lang="en-GB" b="1" dirty="0"/>
              <a:t>Missing values must be handled</a:t>
            </a:r>
            <a:endParaRPr lang="en-GB" dirty="0"/>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2" name="Right Brace 1">
            <a:extLst>
              <a:ext uri="{FF2B5EF4-FFF2-40B4-BE49-F238E27FC236}">
                <a16:creationId xmlns:a16="http://schemas.microsoft.com/office/drawing/2014/main" id="{F86190AF-2C65-CF34-82F7-49687212CF7F}"/>
              </a:ext>
            </a:extLst>
          </p:cNvPr>
          <p:cNvSpPr/>
          <p:nvPr/>
        </p:nvSpPr>
        <p:spPr>
          <a:xfrm>
            <a:off x="6456891" y="3979327"/>
            <a:ext cx="346509" cy="1049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FD8C99E-03E2-F5D4-3DF6-8144846B8DA9}"/>
              </a:ext>
            </a:extLst>
          </p:cNvPr>
          <p:cNvSpPr txBox="1"/>
          <p:nvPr/>
        </p:nvSpPr>
        <p:spPr>
          <a:xfrm>
            <a:off x="7255788" y="4181457"/>
            <a:ext cx="2675823" cy="94087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Just like in case of traditional choice models</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291263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Clipping">
            <a:extLst>
              <a:ext uri="{FF2B5EF4-FFF2-40B4-BE49-F238E27FC236}">
                <a16:creationId xmlns:a16="http://schemas.microsoft.com/office/drawing/2014/main" id="{7D519E19-022E-F8ED-0573-CFA95DCF3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451" y="2992767"/>
            <a:ext cx="5805687" cy="1799591"/>
          </a:xfrm>
          <a:prstGeom prst="rect">
            <a:avLst/>
          </a:prstGeom>
          <a:ln>
            <a:noFill/>
          </a:ln>
          <a:effectLst>
            <a:outerShdw blurRad="292100" dist="139700" dir="2700000" algn="tl" rotWithShape="0">
              <a:srgbClr val="333333">
                <a:alpha val="65000"/>
              </a:srgbClr>
            </a:outerShdw>
          </a:effectLst>
        </p:spPr>
      </p:pic>
      <p:pic>
        <p:nvPicPr>
          <p:cNvPr id="18" name="Picture 17" descr="Screen Clipping">
            <a:extLst>
              <a:ext uri="{FF2B5EF4-FFF2-40B4-BE49-F238E27FC236}">
                <a16:creationId xmlns:a16="http://schemas.microsoft.com/office/drawing/2014/main" id="{F6D57E0D-0123-2A36-0835-1BA12FC19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7451" y="5056437"/>
            <a:ext cx="5804325" cy="1695267"/>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b="51237"/>
          <a:stretch/>
        </p:blipFill>
        <p:spPr>
          <a:xfrm>
            <a:off x="7644007" y="2992914"/>
            <a:ext cx="1762413" cy="1743472"/>
          </a:xfrm>
          <a:prstGeom prst="rect">
            <a:avLst/>
          </a:prstGeom>
          <a:ln>
            <a:noFill/>
          </a:ln>
          <a:effectLst>
            <a:outerShdw blurRad="190500" dist="63500" dir="2700000" sx="95000" sy="95000" algn="tl" rotWithShape="0">
              <a:srgbClr val="333333">
                <a:alpha val="20000"/>
              </a:srgbClr>
            </a:outerShdw>
          </a:effectLst>
        </p:spPr>
      </p:pic>
      <p:sp>
        <p:nvSpPr>
          <p:cNvPr id="11" name="Content Placeholder 2"/>
          <p:cNvSpPr txBox="1">
            <a:spLocks/>
          </p:cNvSpPr>
          <p:nvPr/>
        </p:nvSpPr>
        <p:spPr>
          <a:xfrm>
            <a:off x="720000" y="1268760"/>
            <a:ext cx="11017224" cy="17434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Scaling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greatly reduces the likelihood of getting stuck in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poor local solutions</a:t>
            </a: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SciKit-learn’s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StandardScaler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a commonly used scaler, which shifts the mean of each feature to zero and its standard deviation to 1</a:t>
            </a:r>
          </a:p>
        </p:txBody>
      </p:sp>
      <p:sp>
        <p:nvSpPr>
          <p:cNvPr id="3" name="Rectangle 2"/>
          <p:cNvSpPr/>
          <p:nvPr/>
        </p:nvSpPr>
        <p:spPr>
          <a:xfrm>
            <a:off x="1559496" y="5657285"/>
            <a:ext cx="5762280" cy="1801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2" name="TextBox 11"/>
          <p:cNvSpPr txBox="1"/>
          <p:nvPr/>
        </p:nvSpPr>
        <p:spPr>
          <a:xfrm>
            <a:off x="47328" y="5183900"/>
            <a:ext cx="1512168" cy="1385762"/>
          </a:xfrm>
          <a:prstGeom prst="rect">
            <a:avLst/>
          </a:prstGeom>
          <a:noFill/>
          <a:ln>
            <a:noFill/>
          </a:ln>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00B050"/>
                </a:solidFill>
                <a:effectLst/>
                <a:uLnTx/>
                <a:uFillTx/>
                <a:latin typeface="Calibri" panose="020F0502020204030204"/>
                <a:ea typeface="+mn-ea"/>
                <a:cs typeface="+mn-cs"/>
              </a:rPr>
              <a:t>StandardScaler</a:t>
            </a:r>
            <a:endParaRPr kumimoji="0" lang="en-GB" sz="16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4" name="TextBox 13"/>
          <p:cNvSpPr txBox="1"/>
          <p:nvPr/>
        </p:nvSpPr>
        <p:spPr>
          <a:xfrm>
            <a:off x="0" y="3437173"/>
            <a:ext cx="1559496" cy="1304697"/>
          </a:xfrm>
          <a:prstGeom prst="rect">
            <a:avLst/>
          </a:prstGeom>
          <a:noFill/>
          <a:ln>
            <a:noFill/>
          </a:ln>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B050"/>
                </a:solidFill>
                <a:effectLst/>
                <a:uLnTx/>
                <a:uFillTx/>
                <a:latin typeface="Calibri" panose="020F0502020204030204"/>
                <a:ea typeface="+mn-ea"/>
                <a:cs typeface="+mn-cs"/>
              </a:rPr>
              <a:t>Original data</a:t>
            </a:r>
          </a:p>
        </p:txBody>
      </p:sp>
      <p:cxnSp>
        <p:nvCxnSpPr>
          <p:cNvPr id="5" name="Straight Connector 4">
            <a:extLst>
              <a:ext uri="{FF2B5EF4-FFF2-40B4-BE49-F238E27FC236}">
                <a16:creationId xmlns:a16="http://schemas.microsoft.com/office/drawing/2014/main" id="{7900870A-0BEF-AB98-F30B-F2E19AEF5180}"/>
              </a:ext>
            </a:extLst>
          </p:cNvPr>
          <p:cNvCxnSpPr/>
          <p:nvPr/>
        </p:nvCxnSpPr>
        <p:spPr>
          <a:xfrm>
            <a:off x="1526842" y="4911164"/>
            <a:ext cx="90000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6462CE8-B1EC-6FE6-15B9-35BE22A31B18}"/>
              </a:ext>
            </a:extLst>
          </p:cNvPr>
          <p:cNvCxnSpPr/>
          <p:nvPr/>
        </p:nvCxnSpPr>
        <p:spPr>
          <a:xfrm>
            <a:off x="1526840" y="2949013"/>
            <a:ext cx="90000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C8A7FC-0BB9-4040-9A6C-EA7D841D7504}"/>
              </a:ext>
            </a:extLst>
          </p:cNvPr>
          <p:cNvCxnSpPr/>
          <p:nvPr/>
        </p:nvCxnSpPr>
        <p:spPr>
          <a:xfrm>
            <a:off x="1518676" y="6798262"/>
            <a:ext cx="90000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951CE58-48A3-6BD6-8E22-6F03E4128D3B}"/>
              </a:ext>
            </a:extLst>
          </p:cNvPr>
          <p:cNvPicPr>
            <a:picLocks noChangeAspect="1"/>
          </p:cNvPicPr>
          <p:nvPr/>
        </p:nvPicPr>
        <p:blipFill rotWithShape="1">
          <a:blip r:embed="rId5">
            <a:extLst>
              <a:ext uri="{28A0092B-C50C-407E-A947-70E740481C1C}">
                <a14:useLocalDpi xmlns:a14="http://schemas.microsoft.com/office/drawing/2010/main" val="0"/>
              </a:ext>
            </a:extLst>
          </a:blip>
          <a:srcRect t="50694"/>
          <a:stretch/>
        </p:blipFill>
        <p:spPr>
          <a:xfrm>
            <a:off x="7644008" y="5051710"/>
            <a:ext cx="1762413" cy="1762880"/>
          </a:xfrm>
          <a:prstGeom prst="rect">
            <a:avLst/>
          </a:prstGeom>
          <a:ln>
            <a:noFill/>
          </a:ln>
          <a:effectLst>
            <a:outerShdw blurRad="190500" dist="63500" dir="2700000" sx="95000" sy="95000" algn="tl" rotWithShape="0">
              <a:srgbClr val="333333">
                <a:alpha val="20000"/>
              </a:srgbClr>
            </a:outerShdw>
          </a:effectLst>
        </p:spPr>
      </p:pic>
      <p:sp>
        <p:nvSpPr>
          <p:cNvPr id="2" name="TextBox 1">
            <a:extLst>
              <a:ext uri="{FF2B5EF4-FFF2-40B4-BE49-F238E27FC236}">
                <a16:creationId xmlns:a16="http://schemas.microsoft.com/office/drawing/2014/main" id="{82F4A968-879D-16D3-8321-9F8F3DD4C5EF}"/>
              </a:ext>
            </a:extLst>
          </p:cNvPr>
          <p:cNvSpPr txBox="1"/>
          <p:nvPr/>
        </p:nvSpPr>
        <p:spPr>
          <a:xfrm>
            <a:off x="10057868" y="3235462"/>
            <a:ext cx="1923454" cy="1387698"/>
          </a:xfrm>
          <a:prstGeom prst="rect">
            <a:avLst/>
          </a:prstGeom>
          <a:solidFill>
            <a:schemeClr val="accent4">
              <a:lumMod val="20000"/>
              <a:lumOff val="80000"/>
            </a:schemeClr>
          </a:solidFill>
          <a:ln>
            <a:solidFill>
              <a:srgbClr val="24B5B3"/>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Important: always use </a:t>
            </a:r>
            <a:r>
              <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mn-cs"/>
              </a:rPr>
              <a:t>the same </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scaler for the train and test data!</a:t>
            </a:r>
          </a:p>
        </p:txBody>
      </p:sp>
    </p:spTree>
    <p:extLst>
      <p:ext uri="{BB962C8B-B14F-4D97-AF65-F5344CB8AC3E}">
        <p14:creationId xmlns:p14="http://schemas.microsoft.com/office/powerpoint/2010/main" val="3512580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8265521" y="1988840"/>
            <a:ext cx="3807143" cy="2016224"/>
          </a:xfrm>
          <a:prstGeom prst="roundRect">
            <a:avLst/>
          </a:prstGeom>
          <a:solidFill>
            <a:schemeClr val="accent1">
              <a:lumMod val="20000"/>
              <a:lumOff val="80000"/>
            </a:schemeClr>
          </a:solidFill>
          <a:ln w="95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DE7A00"/>
              </a:solidFill>
              <a:effectLst/>
              <a:uLnTx/>
              <a:uFillTx/>
              <a:latin typeface="Calibri" panose="020F0502020204030204"/>
              <a:ea typeface="+mn-ea"/>
              <a:cs typeface="+mn-cs"/>
            </a:endParaRPr>
          </a:p>
        </p:txBody>
      </p:sp>
      <p:sp>
        <p:nvSpPr>
          <p:cNvPr id="5" name="Content Placeholder 2"/>
          <p:cNvSpPr>
            <a:spLocks noGrp="1"/>
          </p:cNvSpPr>
          <p:nvPr>
            <p:ph idx="1"/>
          </p:nvPr>
        </p:nvSpPr>
        <p:spPr>
          <a:xfrm>
            <a:off x="720000" y="1268760"/>
            <a:ext cx="7290703" cy="5400600"/>
          </a:xfrm>
        </p:spPr>
        <p:txBody>
          <a:bodyPr>
            <a:noAutofit/>
          </a:bodyPr>
          <a:lstStyle/>
          <a:p>
            <a:pPr marL="360363" lvl="1" indent="-360363">
              <a:buFont typeface="Arial" panose="020B0604020202020204" pitchFamily="34" charset="0"/>
              <a:buChar char="•"/>
              <a:tabLst>
                <a:tab pos="3138488" algn="l"/>
              </a:tabLst>
            </a:pPr>
            <a:r>
              <a:rPr lang="en-GB" dirty="0"/>
              <a:t>Training ANNs involves finding the weights </a:t>
            </a:r>
            <a:r>
              <a:rPr lang="en-GB" i="1" dirty="0"/>
              <a:t>w</a:t>
            </a:r>
            <a:r>
              <a:rPr lang="en-GB" dirty="0"/>
              <a:t> that </a:t>
            </a:r>
            <a:r>
              <a:rPr lang="en-GB" b="1" dirty="0"/>
              <a:t>minimise</a:t>
            </a:r>
            <a:r>
              <a:rPr lang="en-GB" dirty="0"/>
              <a:t> the </a:t>
            </a:r>
            <a:r>
              <a:rPr lang="en-GB" b="1" dirty="0"/>
              <a:t>loss function</a:t>
            </a:r>
            <a:endParaRPr lang="en-GB" dirty="0"/>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r>
              <a:rPr lang="en-GB" dirty="0"/>
              <a:t>Mathematically training an ANN is an </a:t>
            </a:r>
            <a:r>
              <a:rPr lang="en-GB" b="1" dirty="0"/>
              <a:t>ill-posed</a:t>
            </a:r>
            <a:r>
              <a:rPr lang="en-GB" dirty="0"/>
              <a:t> problem (“singular”)</a:t>
            </a:r>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r>
              <a:rPr lang="en-GB" dirty="0"/>
              <a:t>Unlike choice models, ANNs are not uniquely identifiable: i.e., numerous sets of weights give </a:t>
            </a:r>
            <a:r>
              <a:rPr lang="en-GB" b="1" dirty="0"/>
              <a:t>the same output probability distribution </a:t>
            </a:r>
            <a:r>
              <a:rPr lang="en-GB" dirty="0"/>
              <a:t>on any data.</a:t>
            </a:r>
          </a:p>
          <a:p>
            <a:pPr marL="0" lvl="1" indent="0">
              <a:buNone/>
              <a:tabLst>
                <a:tab pos="361950" algn="l"/>
                <a:tab pos="3138488" algn="l"/>
              </a:tabLst>
            </a:pPr>
            <a:endParaRPr lang="en-GB" dirty="0">
              <a:sym typeface="Wingdings" panose="05000000000000000000" pitchFamily="2" charset="2"/>
            </a:endParaRPr>
          </a:p>
          <a:p>
            <a:pPr marL="0" lvl="1" indent="0">
              <a:buNone/>
              <a:tabLst>
                <a:tab pos="361950" algn="l"/>
                <a:tab pos="3138488" algn="l"/>
              </a:tabLst>
            </a:pPr>
            <a:r>
              <a:rPr lang="en-GB" dirty="0">
                <a:sym typeface="Wingdings" panose="05000000000000000000" pitchFamily="2" charset="2"/>
              </a:rPr>
              <a:t>	 No stable, unique solution</a:t>
            </a:r>
            <a:endParaRPr lang="en-GB" dirty="0"/>
          </a:p>
          <a:p>
            <a:pPr marL="360363" lvl="1" indent="-360363">
              <a:buFont typeface="Arial" panose="020B0604020202020204" pitchFamily="34" charset="0"/>
              <a:buChar char="•"/>
              <a:tabLst>
                <a:tab pos="3138488" algn="l"/>
              </a:tabLst>
            </a:pPr>
            <a:endParaRPr lang="en-GB"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GB" sz="1700" dirty="0"/>
          </a:p>
          <a:p>
            <a:endParaRPr lang="en-GB" sz="1700" dirty="0"/>
          </a:p>
          <a:p>
            <a:pPr marL="0" indent="0">
              <a:buNone/>
              <a:tabLst>
                <a:tab pos="361950" algn="l"/>
              </a:tabLst>
            </a:pPr>
            <a:r>
              <a:rPr lang="en-GB" sz="1700" dirty="0"/>
              <a:t>	</a:t>
            </a:r>
          </a:p>
          <a:p>
            <a:pPr marL="0" indent="0">
              <a:buNone/>
              <a:tabLst>
                <a:tab pos="361950" algn="l"/>
              </a:tabLst>
            </a:pPr>
            <a:endParaRPr lang="en-GB" sz="1700" dirty="0"/>
          </a:p>
          <a:p>
            <a:pPr marL="358775" indent="-358775">
              <a:tabLst>
                <a:tab pos="3314700" algn="l"/>
              </a:tabLst>
            </a:pPr>
            <a:endParaRPr lang="en-GB" sz="1700" dirty="0"/>
          </a:p>
          <a:p>
            <a:endParaRPr lang="en-GB" sz="17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pic>
        <p:nvPicPr>
          <p:cNvPr id="286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5931" t="11196" r="-61" b="20307"/>
          <a:stretch/>
        </p:blipFill>
        <p:spPr bwMode="auto">
          <a:xfrm>
            <a:off x="5591944" y="4152579"/>
            <a:ext cx="6600056" cy="27287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8256240" y="2132856"/>
            <a:ext cx="3960440" cy="1756430"/>
            <a:chOff x="8256240" y="2132856"/>
            <a:chExt cx="3960440" cy="1756430"/>
          </a:xfrm>
        </p:grpSpPr>
        <p:sp>
          <p:nvSpPr>
            <p:cNvPr id="13" name="TextBox 12"/>
            <p:cNvSpPr txBox="1"/>
            <p:nvPr/>
          </p:nvSpPr>
          <p:spPr>
            <a:xfrm>
              <a:off x="8265521" y="2481315"/>
              <a:ext cx="1296144"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 + B = 4</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4" name="TextBox 13"/>
            <p:cNvSpPr txBox="1"/>
            <p:nvPr/>
          </p:nvSpPr>
          <p:spPr>
            <a:xfrm>
              <a:off x="8256240" y="3304511"/>
              <a:ext cx="1800200"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 + B = 4</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 – B = 2</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5" name="TextBox 14"/>
            <p:cNvSpPr txBox="1"/>
            <p:nvPr/>
          </p:nvSpPr>
          <p:spPr>
            <a:xfrm>
              <a:off x="9807202" y="2466477"/>
              <a:ext cx="12961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not uniquely identifiable: </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6" name="TextBox 15"/>
            <p:cNvSpPr txBox="1"/>
            <p:nvPr/>
          </p:nvSpPr>
          <p:spPr>
            <a:xfrm>
              <a:off x="9797921" y="3304510"/>
              <a:ext cx="12961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uniquely identifiable</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0" name="TextBox 9"/>
            <p:cNvSpPr txBox="1"/>
            <p:nvPr/>
          </p:nvSpPr>
          <p:spPr>
            <a:xfrm>
              <a:off x="11169724" y="2132856"/>
              <a:ext cx="104695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A=0,B=4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A=1,B=3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A=2,B=2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A=3,B=1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A=4,B=0</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1" name="TextBox 10"/>
            <p:cNvSpPr txBox="1"/>
            <p:nvPr/>
          </p:nvSpPr>
          <p:spPr>
            <a:xfrm>
              <a:off x="11169724" y="3498419"/>
              <a:ext cx="10469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0000"/>
                  </a:solidFill>
                  <a:effectLst/>
                  <a:uLnTx/>
                  <a:uFillTx/>
                  <a:latin typeface="Calibri"/>
                  <a:ea typeface="+mn-ea"/>
                  <a:cs typeface="+mn-cs"/>
                </a:rPr>
                <a:t>A=3,B=1</a:t>
              </a:r>
            </a:p>
          </p:txBody>
        </p:sp>
      </p:grpSp>
      <p:graphicFrame>
        <p:nvGraphicFramePr>
          <p:cNvPr id="12" name="Object 11"/>
          <p:cNvGraphicFramePr>
            <a:graphicFrameLocks noChangeAspect="1"/>
          </p:cNvGraphicFramePr>
          <p:nvPr/>
        </p:nvGraphicFramePr>
        <p:xfrm>
          <a:off x="2495600" y="2064296"/>
          <a:ext cx="4583113" cy="585787"/>
        </p:xfrm>
        <a:graphic>
          <a:graphicData uri="http://schemas.openxmlformats.org/presentationml/2006/ole">
            <mc:AlternateContent xmlns:mc="http://schemas.openxmlformats.org/markup-compatibility/2006">
              <mc:Choice xmlns:v="urn:schemas-microsoft-com:vml" Requires="v">
                <p:oleObj name="Equation" r:id="rId3" imgW="2387520" imgH="304560" progId="Equation.DSMT4">
                  <p:embed/>
                </p:oleObj>
              </mc:Choice>
              <mc:Fallback>
                <p:oleObj name="Equation" r:id="rId3" imgW="2387520" imgH="304560" progId="Equation.DSMT4">
                  <p:embed/>
                  <p:pic>
                    <p:nvPicPr>
                      <p:cNvPr id="12" name="Object 11"/>
                      <p:cNvPicPr/>
                      <p:nvPr/>
                    </p:nvPicPr>
                    <p:blipFill>
                      <a:blip r:embed="rId4"/>
                      <a:stretch>
                        <a:fillRect/>
                      </a:stretch>
                    </p:blipFill>
                    <p:spPr>
                      <a:xfrm>
                        <a:off x="2495600" y="2064296"/>
                        <a:ext cx="4583113" cy="585787"/>
                      </a:xfrm>
                      <a:prstGeom prst="rect">
                        <a:avLst/>
                      </a:prstGeom>
                    </p:spPr>
                  </p:pic>
                </p:oleObj>
              </mc:Fallback>
            </mc:AlternateContent>
          </a:graphicData>
        </a:graphic>
      </p:graphicFrame>
      <p:sp>
        <p:nvSpPr>
          <p:cNvPr id="2" name="TextBox 1"/>
          <p:cNvSpPr txBox="1"/>
          <p:nvPr/>
        </p:nvSpPr>
        <p:spPr>
          <a:xfrm>
            <a:off x="1055440" y="5156022"/>
            <a:ext cx="4536504"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sym typeface="Wingdings" panose="05000000000000000000" pitchFamily="2" charset="2"/>
              </a:rPr>
              <a:t>But lack of identifiability is not a problem: the model weights cannot be interpreted anyway </a:t>
            </a:r>
            <a:endPar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 name="Group 19"/>
          <p:cNvGrpSpPr/>
          <p:nvPr/>
        </p:nvGrpSpPr>
        <p:grpSpPr>
          <a:xfrm>
            <a:off x="4007768" y="1667196"/>
            <a:ext cx="2664296" cy="465660"/>
            <a:chOff x="4007768" y="1667196"/>
            <a:chExt cx="2664296" cy="465660"/>
          </a:xfrm>
        </p:grpSpPr>
        <p:sp>
          <p:nvSpPr>
            <p:cNvPr id="8" name="TextBox 7"/>
            <p:cNvSpPr txBox="1"/>
            <p:nvPr/>
          </p:nvSpPr>
          <p:spPr>
            <a:xfrm>
              <a:off x="4727848" y="1667196"/>
              <a:ext cx="1944216" cy="288032"/>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loss function</a:t>
              </a:r>
            </a:p>
          </p:txBody>
        </p:sp>
        <p:cxnSp>
          <p:nvCxnSpPr>
            <p:cNvPr id="17" name="Straight Arrow Connector 16"/>
            <p:cNvCxnSpPr>
              <a:stCxn id="8" idx="1"/>
            </p:cNvCxnSpPr>
            <p:nvPr/>
          </p:nvCxnSpPr>
          <p:spPr>
            <a:xfrm flipH="1">
              <a:off x="4007768" y="1811212"/>
              <a:ext cx="720080" cy="321644"/>
            </a:xfrm>
            <a:prstGeom prst="straightConnector1">
              <a:avLst/>
            </a:prstGeom>
            <a:ln w="19050">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16423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28676"/>
                                        </p:tgtEl>
                                        <p:attrNameLst>
                                          <p:attrName>style.visibility</p:attrName>
                                        </p:attrNameLst>
                                      </p:cBhvr>
                                      <p:to>
                                        <p:strVal val="visible"/>
                                      </p:to>
                                    </p:set>
                                    <p:animEffect transition="in" filter="fade">
                                      <p:cBhvr>
                                        <p:cTn id="19" dur="500"/>
                                        <p:tgtEl>
                                          <p:spTgt spid="2867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6528048" y="2663814"/>
            <a:ext cx="5486400" cy="381000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2"/>
          <p:cNvSpPr>
            <a:spLocks noGrp="1"/>
          </p:cNvSpPr>
          <p:nvPr>
            <p:ph idx="1"/>
          </p:nvPr>
        </p:nvSpPr>
        <p:spPr>
          <a:xfrm>
            <a:off x="720000" y="1260000"/>
            <a:ext cx="5564650" cy="5400600"/>
          </a:xfrm>
        </p:spPr>
        <p:txBody>
          <a:bodyPr>
            <a:normAutofit/>
          </a:bodyPr>
          <a:lstStyle/>
          <a:p>
            <a:pPr marL="360363" lvl="1" indent="-360363">
              <a:buFont typeface="Arial" panose="020B0604020202020204" pitchFamily="34" charset="0"/>
              <a:buChar char="•"/>
              <a:tabLst>
                <a:tab pos="3138488" algn="l"/>
              </a:tabLst>
            </a:pPr>
            <a:r>
              <a:rPr lang="en-GB" sz="1800" dirty="0"/>
              <a:t>Data must always be </a:t>
            </a:r>
            <a:r>
              <a:rPr lang="en-GB" sz="1800" b="1" dirty="0"/>
              <a:t>split</a:t>
            </a:r>
            <a:r>
              <a:rPr lang="en-GB" sz="1800" dirty="0"/>
              <a:t> in two parts:</a:t>
            </a:r>
          </a:p>
          <a:p>
            <a:pPr marL="760413" lvl="2" indent="-360363">
              <a:buFont typeface="+mj-lt"/>
              <a:buAutoNum type="arabicPeriod"/>
              <a:tabLst>
                <a:tab pos="3138488" algn="l"/>
              </a:tabLst>
            </a:pPr>
            <a:r>
              <a:rPr lang="en-GB" sz="1800" dirty="0"/>
              <a:t>Train set</a:t>
            </a:r>
          </a:p>
          <a:p>
            <a:pPr marL="760413" lvl="2" indent="-360363">
              <a:buFont typeface="+mj-lt"/>
              <a:buAutoNum type="arabicPeriod"/>
              <a:tabLst>
                <a:tab pos="3138488" algn="l"/>
              </a:tabLst>
            </a:pPr>
            <a:r>
              <a:rPr lang="en-GB" sz="1800" dirty="0"/>
              <a:t>Test set</a:t>
            </a:r>
          </a:p>
          <a:p>
            <a:pPr marL="760413" lvl="2" indent="-360363">
              <a:tabLst>
                <a:tab pos="3138488" algn="l"/>
              </a:tabLst>
            </a:pPr>
            <a:endParaRPr lang="en-GB" sz="1800" dirty="0"/>
          </a:p>
          <a:p>
            <a:pPr marL="760413" lvl="2" indent="-360363">
              <a:tabLst>
                <a:tab pos="3138488" algn="l"/>
              </a:tabLst>
            </a:pPr>
            <a:endParaRPr lang="en-GB" sz="1800" dirty="0"/>
          </a:p>
          <a:p>
            <a:pPr marL="342900" lvl="1" indent="-342900">
              <a:buFont typeface="Arial" panose="020B0604020202020204" pitchFamily="34" charset="0"/>
              <a:buChar char="•"/>
              <a:tabLst>
                <a:tab pos="3138488" algn="l"/>
              </a:tabLst>
            </a:pPr>
            <a:r>
              <a:rPr lang="en-GB" sz="1800" dirty="0"/>
              <a:t>The ANN is trained on the </a:t>
            </a:r>
            <a:r>
              <a:rPr lang="en-GB" sz="1800" b="1" dirty="0"/>
              <a:t>training set</a:t>
            </a:r>
          </a:p>
          <a:p>
            <a:pPr marL="760413" lvl="2" indent="-360363">
              <a:buFont typeface="Wingdings" panose="05000000000000000000" pitchFamily="2" charset="2"/>
              <a:buChar char="Ø"/>
              <a:tabLst>
                <a:tab pos="3138488" algn="l"/>
              </a:tabLst>
            </a:pPr>
            <a:r>
              <a:rPr lang="en-GB" sz="1800" dirty="0"/>
              <a:t>The training </a:t>
            </a:r>
            <a:r>
              <a:rPr lang="en-GB" sz="1800" b="1" dirty="0"/>
              <a:t>stops</a:t>
            </a:r>
            <a:r>
              <a:rPr lang="en-GB" sz="1800" dirty="0"/>
              <a:t> when:</a:t>
            </a:r>
          </a:p>
          <a:p>
            <a:pPr marL="1217613" lvl="3" indent="-360363">
              <a:buFont typeface="+mj-lt"/>
              <a:buAutoNum type="arabicPeriod"/>
              <a:tabLst>
                <a:tab pos="3138488" algn="l"/>
              </a:tabLst>
            </a:pPr>
            <a:r>
              <a:rPr lang="en-GB" dirty="0"/>
              <a:t>The performance on the </a:t>
            </a:r>
            <a:r>
              <a:rPr lang="en-GB" b="1" dirty="0"/>
              <a:t>training set </a:t>
            </a:r>
            <a:r>
              <a:rPr lang="en-GB" dirty="0"/>
              <a:t>no longer improves</a:t>
            </a:r>
          </a:p>
          <a:p>
            <a:pPr marL="1217613" lvl="3" indent="-360363">
              <a:buFont typeface="+mj-lt"/>
              <a:buAutoNum type="arabicPeriod"/>
              <a:tabLst>
                <a:tab pos="3138488" algn="l"/>
              </a:tabLst>
            </a:pPr>
            <a:r>
              <a:rPr lang="en-GB" dirty="0"/>
              <a:t>Maximum epochs is reached</a:t>
            </a:r>
            <a:endParaRPr lang="en-GB" sz="1800" dirty="0"/>
          </a:p>
        </p:txBody>
      </p:sp>
      <p:sp>
        <p:nvSpPr>
          <p:cNvPr id="6" name="Title 1"/>
          <p:cNvSpPr>
            <a:spLocks noGrp="1"/>
          </p:cNvSpPr>
          <p:nvPr>
            <p:ph type="title"/>
          </p:nvPr>
        </p:nvSpPr>
        <p:spPr>
          <a:xfrm>
            <a:off x="1981200" y="274638"/>
            <a:ext cx="8229600" cy="1143000"/>
          </a:xfrm>
        </p:spPr>
        <p:txBody>
          <a:bodyPr>
            <a:normAutofit/>
          </a:bodyPr>
          <a:lstStyle/>
          <a:p>
            <a:r>
              <a:rPr lang="en-GB" sz="4000" dirty="0"/>
              <a:t>Training ANNs</a:t>
            </a:r>
          </a:p>
        </p:txBody>
      </p:sp>
      <p:cxnSp>
        <p:nvCxnSpPr>
          <p:cNvPr id="8" name="Straight Arrow Connector 7"/>
          <p:cNvCxnSpPr/>
          <p:nvPr/>
        </p:nvCxnSpPr>
        <p:spPr>
          <a:xfrm>
            <a:off x="5159896" y="3140968"/>
            <a:ext cx="2088232" cy="648072"/>
          </a:xfrm>
          <a:prstGeom prst="straightConnector1">
            <a:avLst/>
          </a:prstGeom>
          <a:ln w="19050">
            <a:solidFill>
              <a:srgbClr val="157DB7"/>
            </a:solidFill>
            <a:prstDash val="sysDash"/>
            <a:headEnd type="none" w="med" len="med"/>
            <a:tailEnd type="triangle" w="lg" len="med"/>
          </a:ln>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5311701" y="4109814"/>
            <a:ext cx="6279292" cy="1876871"/>
            <a:chOff x="5311701" y="4109814"/>
            <a:chExt cx="6279292" cy="1876871"/>
          </a:xfrm>
        </p:grpSpPr>
        <p:sp>
          <p:nvSpPr>
            <p:cNvPr id="9" name="Oval 8"/>
            <p:cNvSpPr/>
            <p:nvPr/>
          </p:nvSpPr>
          <p:spPr>
            <a:xfrm>
              <a:off x="10366857" y="5737233"/>
              <a:ext cx="1224136" cy="249452"/>
            </a:xfrm>
            <a:prstGeom prst="ellipse">
              <a:avLst/>
            </a:prstGeom>
            <a:noFill/>
            <a:ln w="127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cxnSp>
          <p:nvCxnSpPr>
            <p:cNvPr id="27" name="Straight Arrow Connector 26"/>
            <p:cNvCxnSpPr/>
            <p:nvPr/>
          </p:nvCxnSpPr>
          <p:spPr>
            <a:xfrm>
              <a:off x="5311701" y="4109814"/>
              <a:ext cx="5055156" cy="1876871"/>
            </a:xfrm>
            <a:prstGeom prst="straightConnector1">
              <a:avLst/>
            </a:prstGeom>
            <a:ln w="19050">
              <a:solidFill>
                <a:srgbClr val="FF3300"/>
              </a:solidFill>
              <a:prstDash val="sysDash"/>
              <a:headEnd type="none" w="med" len="med"/>
              <a:tailEnd type="triangle" w="lg" len="med"/>
            </a:ln>
          </p:spPr>
          <p:style>
            <a:lnRef idx="1">
              <a:schemeClr val="accent2"/>
            </a:lnRef>
            <a:fillRef idx="0">
              <a:schemeClr val="accent2"/>
            </a:fillRef>
            <a:effectRef idx="0">
              <a:schemeClr val="accent2"/>
            </a:effectRef>
            <a:fontRef idx="minor">
              <a:schemeClr val="tx1"/>
            </a:fontRef>
          </p:style>
        </p:cxnSp>
      </p:grpSp>
      <p:sp>
        <p:nvSpPr>
          <p:cNvPr id="19" name="TextBox 18"/>
          <p:cNvSpPr txBox="1"/>
          <p:nvPr/>
        </p:nvSpPr>
        <p:spPr>
          <a:xfrm>
            <a:off x="7032105" y="2218915"/>
            <a:ext cx="47412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Learning curve plot</a:t>
            </a:r>
          </a:p>
        </p:txBody>
      </p:sp>
      <p:pic>
        <p:nvPicPr>
          <p:cNvPr id="2" name="Picture 2">
            <a:extLst>
              <a:ext uri="{FF2B5EF4-FFF2-40B4-BE49-F238E27FC236}">
                <a16:creationId xmlns:a16="http://schemas.microsoft.com/office/drawing/2014/main" id="{AD72AE4C-6BBB-B6EA-183F-BB18DA13B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4706" y="1114508"/>
            <a:ext cx="2571116" cy="146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421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2"/>
          <p:cNvSpPr>
            <a:spLocks noGrp="1"/>
          </p:cNvSpPr>
          <p:nvPr>
            <p:ph idx="1"/>
          </p:nvPr>
        </p:nvSpPr>
        <p:spPr>
          <a:xfrm>
            <a:off x="720000" y="1260000"/>
            <a:ext cx="5540264" cy="5400600"/>
          </a:xfrm>
        </p:spPr>
        <p:txBody>
          <a:bodyPr>
            <a:normAutofit/>
          </a:bodyPr>
          <a:lstStyle/>
          <a:p>
            <a:pPr marL="360363" lvl="1" indent="-360363">
              <a:buFont typeface="Arial" panose="020B0604020202020204" pitchFamily="34" charset="0"/>
              <a:buChar char="•"/>
              <a:tabLst>
                <a:tab pos="3138488" algn="l"/>
              </a:tabLst>
            </a:pPr>
            <a:r>
              <a:rPr lang="en-GB" sz="1800" dirty="0"/>
              <a:t>Data must always be </a:t>
            </a:r>
            <a:r>
              <a:rPr lang="en-GB" sz="1800" b="1" dirty="0"/>
              <a:t>split</a:t>
            </a:r>
            <a:r>
              <a:rPr lang="en-GB" sz="1800" dirty="0"/>
              <a:t> in two parts:</a:t>
            </a:r>
          </a:p>
          <a:p>
            <a:pPr marL="760413" lvl="2" indent="-360363">
              <a:buFont typeface="+mj-lt"/>
              <a:buAutoNum type="arabicPeriod"/>
              <a:tabLst>
                <a:tab pos="3138488" algn="l"/>
              </a:tabLst>
            </a:pPr>
            <a:r>
              <a:rPr lang="en-GB" sz="1800" dirty="0"/>
              <a:t>Train set</a:t>
            </a:r>
          </a:p>
          <a:p>
            <a:pPr marL="760413" lvl="2" indent="-360363">
              <a:buFont typeface="+mj-lt"/>
              <a:buAutoNum type="arabicPeriod"/>
              <a:tabLst>
                <a:tab pos="3138488" algn="l"/>
              </a:tabLst>
            </a:pPr>
            <a:r>
              <a:rPr lang="en-GB" sz="1800" dirty="0"/>
              <a:t>Test set</a:t>
            </a:r>
          </a:p>
          <a:p>
            <a:pPr marL="760413" lvl="2" indent="-360363">
              <a:tabLst>
                <a:tab pos="3138488" algn="l"/>
              </a:tabLst>
            </a:pPr>
            <a:endParaRPr lang="en-GB" sz="1800" dirty="0"/>
          </a:p>
          <a:p>
            <a:pPr marL="760413" lvl="2" indent="-360363">
              <a:tabLst>
                <a:tab pos="3138488" algn="l"/>
              </a:tabLst>
            </a:pPr>
            <a:endParaRPr lang="en-GB" sz="1800" dirty="0"/>
          </a:p>
          <a:p>
            <a:pPr marL="342900" lvl="1" indent="-342900">
              <a:buFont typeface="Arial" panose="020B0604020202020204" pitchFamily="34" charset="0"/>
              <a:buChar char="•"/>
              <a:tabLst>
                <a:tab pos="3138488" algn="l"/>
              </a:tabLst>
            </a:pPr>
            <a:r>
              <a:rPr lang="en-GB" dirty="0"/>
              <a:t>The ANN is trained on the </a:t>
            </a:r>
            <a:r>
              <a:rPr lang="en-GB" b="1" dirty="0"/>
              <a:t>training set</a:t>
            </a:r>
          </a:p>
          <a:p>
            <a:pPr marL="760413" lvl="2" indent="-360363">
              <a:buFont typeface="Wingdings" panose="05000000000000000000" pitchFamily="2" charset="2"/>
              <a:buChar char="Ø"/>
              <a:tabLst>
                <a:tab pos="3138488" algn="l"/>
              </a:tabLst>
            </a:pPr>
            <a:r>
              <a:rPr lang="en-GB" dirty="0"/>
              <a:t>The training </a:t>
            </a:r>
            <a:r>
              <a:rPr lang="en-GB" b="1" dirty="0"/>
              <a:t>stops</a:t>
            </a:r>
            <a:r>
              <a:rPr lang="en-GB" dirty="0"/>
              <a:t> when:</a:t>
            </a:r>
          </a:p>
          <a:p>
            <a:pPr marL="1217613" lvl="3" indent="-360363">
              <a:buFont typeface="+mj-lt"/>
              <a:buAutoNum type="arabicPeriod"/>
              <a:tabLst>
                <a:tab pos="3138488" algn="l"/>
              </a:tabLst>
            </a:pPr>
            <a:r>
              <a:rPr lang="en-GB" dirty="0"/>
              <a:t>The performance on the </a:t>
            </a:r>
            <a:r>
              <a:rPr lang="en-GB" b="1" dirty="0"/>
              <a:t>training set </a:t>
            </a:r>
            <a:r>
              <a:rPr lang="en-GB" dirty="0"/>
              <a:t>no longer improves</a:t>
            </a:r>
          </a:p>
          <a:p>
            <a:pPr marL="1217613" lvl="3" indent="-360363">
              <a:buFont typeface="+mj-lt"/>
              <a:buAutoNum type="arabicPeriod"/>
              <a:tabLst>
                <a:tab pos="3138488" algn="l"/>
              </a:tabLst>
            </a:pPr>
            <a:r>
              <a:rPr lang="en-GB" dirty="0"/>
              <a:t>Maximum epochs is reached</a:t>
            </a:r>
          </a:p>
          <a:p>
            <a:pPr marL="400050" lvl="2" indent="0">
              <a:buNone/>
              <a:tabLst>
                <a:tab pos="3138488" algn="l"/>
              </a:tabLst>
            </a:pPr>
            <a:endParaRPr lang="en-GB" sz="1800" dirty="0"/>
          </a:p>
          <a:p>
            <a:pPr marL="285750" lvl="1">
              <a:buFont typeface="Arial" panose="020B0604020202020204" pitchFamily="34" charset="0"/>
              <a:buChar char="•"/>
              <a:tabLst>
                <a:tab pos="3138488" algn="l"/>
              </a:tabLst>
            </a:pPr>
            <a:r>
              <a:rPr lang="en-GB" b="1" dirty="0"/>
              <a:t>Early stopping (main idea)</a:t>
            </a:r>
          </a:p>
          <a:p>
            <a:pPr marL="760413" lvl="2" indent="-360363">
              <a:buFont typeface="Wingdings" panose="05000000000000000000" pitchFamily="2" charset="2"/>
              <a:buChar char="Ø"/>
              <a:tabLst>
                <a:tab pos="3138488" algn="l"/>
              </a:tabLst>
            </a:pPr>
            <a:r>
              <a:rPr lang="en-GB" sz="1800" dirty="0"/>
              <a:t>After each epoch, the performance of the model is evaluated on </a:t>
            </a:r>
            <a:r>
              <a:rPr lang="en-GB" sz="1800" b="1" dirty="0"/>
              <a:t>test set</a:t>
            </a:r>
          </a:p>
          <a:p>
            <a:pPr marL="760413" lvl="2" indent="-360363">
              <a:buFont typeface="Wingdings" panose="05000000000000000000" pitchFamily="2" charset="2"/>
              <a:buChar char="Ø"/>
              <a:tabLst>
                <a:tab pos="3138488" algn="l"/>
              </a:tabLst>
            </a:pPr>
            <a:r>
              <a:rPr lang="en-GB" dirty="0"/>
              <a:t>To avoid the model from </a:t>
            </a:r>
            <a:r>
              <a:rPr lang="en-GB" b="1" dirty="0"/>
              <a:t>overfitting</a:t>
            </a:r>
            <a:r>
              <a:rPr lang="en-GB" dirty="0"/>
              <a:t>, training stops when the performance of the </a:t>
            </a:r>
            <a:r>
              <a:rPr lang="en-GB" b="1" dirty="0"/>
              <a:t>test data</a:t>
            </a:r>
            <a:r>
              <a:rPr lang="en-GB" dirty="0"/>
              <a:t> no longer improves</a:t>
            </a:r>
            <a:endParaRPr lang="en-GB" sz="1800" dirty="0"/>
          </a:p>
        </p:txBody>
      </p:sp>
      <p:sp>
        <p:nvSpPr>
          <p:cNvPr id="6" name="Title 1"/>
          <p:cNvSpPr>
            <a:spLocks noGrp="1"/>
          </p:cNvSpPr>
          <p:nvPr>
            <p:ph type="title"/>
          </p:nvPr>
        </p:nvSpPr>
        <p:spPr>
          <a:xfrm>
            <a:off x="1981200" y="274638"/>
            <a:ext cx="8229600" cy="1143000"/>
          </a:xfrm>
        </p:spPr>
        <p:txBody>
          <a:bodyPr>
            <a:normAutofit/>
          </a:bodyPr>
          <a:lstStyle/>
          <a:p>
            <a:r>
              <a:rPr lang="en-GB" sz="4000" dirty="0"/>
              <a:t>Training ANNs</a:t>
            </a:r>
          </a:p>
        </p:txBody>
      </p:sp>
      <p:grpSp>
        <p:nvGrpSpPr>
          <p:cNvPr id="17" name="Group 16"/>
          <p:cNvGrpSpPr/>
          <p:nvPr/>
        </p:nvGrpSpPr>
        <p:grpSpPr>
          <a:xfrm>
            <a:off x="6470573" y="2642056"/>
            <a:ext cx="5302830" cy="3888432"/>
            <a:chOff x="6470573" y="2642056"/>
            <a:chExt cx="5302830" cy="3888432"/>
          </a:xfrm>
        </p:grpSpPr>
        <p:pic>
          <p:nvPicPr>
            <p:cNvPr id="2" name="Picture 1"/>
            <p:cNvPicPr>
              <a:picLocks noChangeAspect="1"/>
            </p:cNvPicPr>
            <p:nvPr/>
          </p:nvPicPr>
          <p:blipFill rotWithShape="1">
            <a:blip r:embed="rId3"/>
            <a:srcRect l="2670" t="11244" r="7881"/>
            <a:stretch/>
          </p:blipFill>
          <p:spPr>
            <a:xfrm>
              <a:off x="6470573" y="2642056"/>
              <a:ext cx="5302830" cy="3888432"/>
            </a:xfrm>
            <a:prstGeom prst="rect">
              <a:avLst/>
            </a:prstGeom>
          </p:spPr>
        </p:pic>
        <p:grpSp>
          <p:nvGrpSpPr>
            <p:cNvPr id="14" name="Group 13"/>
            <p:cNvGrpSpPr/>
            <p:nvPr/>
          </p:nvGrpSpPr>
          <p:grpSpPr>
            <a:xfrm>
              <a:off x="7452224" y="2714802"/>
              <a:ext cx="1020040" cy="426166"/>
              <a:chOff x="7452224" y="2714802"/>
              <a:chExt cx="1020040" cy="426166"/>
            </a:xfrm>
          </p:grpSpPr>
          <p:sp>
            <p:nvSpPr>
              <p:cNvPr id="13" name="Rectangle 12"/>
              <p:cNvSpPr/>
              <p:nvPr/>
            </p:nvSpPr>
            <p:spPr>
              <a:xfrm>
                <a:off x="7476080" y="2761054"/>
                <a:ext cx="996184" cy="3799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2" name="TextBox 11"/>
              <p:cNvSpPr txBox="1"/>
              <p:nvPr/>
            </p:nvSpPr>
            <p:spPr>
              <a:xfrm>
                <a:off x="7452224" y="2878691"/>
                <a:ext cx="702556" cy="21602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Test loss</a:t>
                </a:r>
              </a:p>
            </p:txBody>
          </p:sp>
          <p:sp>
            <p:nvSpPr>
              <p:cNvPr id="15" name="TextBox 14"/>
              <p:cNvSpPr txBox="1"/>
              <p:nvPr/>
            </p:nvSpPr>
            <p:spPr>
              <a:xfrm>
                <a:off x="7452224" y="2714802"/>
                <a:ext cx="948032" cy="21602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Training loss</a:t>
                </a:r>
              </a:p>
            </p:txBody>
          </p:sp>
        </p:grpSp>
      </p:grpSp>
      <p:cxnSp>
        <p:nvCxnSpPr>
          <p:cNvPr id="7" name="Straight Arrow Connector 6"/>
          <p:cNvCxnSpPr>
            <a:cxnSpLocks/>
          </p:cNvCxnSpPr>
          <p:nvPr/>
        </p:nvCxnSpPr>
        <p:spPr>
          <a:xfrm flipV="1">
            <a:off x="5888736" y="5454106"/>
            <a:ext cx="1534838" cy="196726"/>
          </a:xfrm>
          <a:prstGeom prst="straightConnector1">
            <a:avLst/>
          </a:prstGeom>
          <a:ln w="19050">
            <a:solidFill>
              <a:srgbClr val="E09351"/>
            </a:solidFill>
            <a:prstDash val="sysDash"/>
            <a:headEnd type="none" w="med" len="med"/>
            <a:tailEnd type="triangle" w="lg" len="med"/>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7032105" y="2218915"/>
            <a:ext cx="47412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Learning curve plot</a:t>
            </a:r>
          </a:p>
        </p:txBody>
      </p:sp>
      <p:grpSp>
        <p:nvGrpSpPr>
          <p:cNvPr id="34" name="Group 33"/>
          <p:cNvGrpSpPr/>
          <p:nvPr/>
        </p:nvGrpSpPr>
        <p:grpSpPr>
          <a:xfrm>
            <a:off x="9199218" y="2714802"/>
            <a:ext cx="2310081" cy="3365148"/>
            <a:chOff x="9199218" y="2714802"/>
            <a:chExt cx="2310081" cy="3365148"/>
          </a:xfrm>
        </p:grpSpPr>
        <p:sp>
          <p:nvSpPr>
            <p:cNvPr id="28" name="Oval 27"/>
            <p:cNvSpPr/>
            <p:nvPr/>
          </p:nvSpPr>
          <p:spPr>
            <a:xfrm>
              <a:off x="9199218" y="5401380"/>
              <a:ext cx="936104" cy="24945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cxnSp>
          <p:nvCxnSpPr>
            <p:cNvPr id="30" name="Straight Connector 29"/>
            <p:cNvCxnSpPr/>
            <p:nvPr/>
          </p:nvCxnSpPr>
          <p:spPr>
            <a:xfrm flipH="1">
              <a:off x="10128448" y="2714802"/>
              <a:ext cx="6874" cy="3365148"/>
            </a:xfrm>
            <a:prstGeom prst="line">
              <a:avLst/>
            </a:prstGeom>
            <a:ln w="19050">
              <a:solidFill>
                <a:srgbClr val="FF0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3" name="Rectangle 32"/>
            <p:cNvSpPr/>
            <p:nvPr/>
          </p:nvSpPr>
          <p:spPr>
            <a:xfrm>
              <a:off x="10152830" y="2761054"/>
              <a:ext cx="1356469" cy="318822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grpSp>
      <p:sp>
        <p:nvSpPr>
          <p:cNvPr id="40" name="TextBox 39"/>
          <p:cNvSpPr txBox="1"/>
          <p:nvPr/>
        </p:nvSpPr>
        <p:spPr>
          <a:xfrm>
            <a:off x="10107527" y="3289450"/>
            <a:ext cx="723537" cy="199051"/>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STOP</a:t>
            </a:r>
          </a:p>
        </p:txBody>
      </p:sp>
      <p:sp>
        <p:nvSpPr>
          <p:cNvPr id="41" name="Oval 40"/>
          <p:cNvSpPr/>
          <p:nvPr/>
        </p:nvSpPr>
        <p:spPr>
          <a:xfrm>
            <a:off x="9156356" y="5454106"/>
            <a:ext cx="144000" cy="144000"/>
          </a:xfrm>
          <a:prstGeom prst="ellipse">
            <a:avLst/>
          </a:prstGeom>
          <a:noFill/>
          <a:ln w="127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cxnSp>
        <p:nvCxnSpPr>
          <p:cNvPr id="43" name="Straight Connector 42"/>
          <p:cNvCxnSpPr/>
          <p:nvPr/>
        </p:nvCxnSpPr>
        <p:spPr>
          <a:xfrm flipH="1">
            <a:off x="9239566" y="2714802"/>
            <a:ext cx="0" cy="3355817"/>
          </a:xfrm>
          <a:prstGeom prst="line">
            <a:avLst/>
          </a:prstGeom>
          <a:ln w="9525">
            <a:solidFill>
              <a:srgbClr val="00B050"/>
            </a:solidFill>
            <a:prstDash val="sys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5" name="TextBox 44"/>
          <p:cNvSpPr txBox="1"/>
          <p:nvPr/>
        </p:nvSpPr>
        <p:spPr>
          <a:xfrm>
            <a:off x="9300356" y="2951011"/>
            <a:ext cx="778521" cy="143704"/>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5 epochs</a:t>
            </a:r>
          </a:p>
        </p:txBody>
      </p:sp>
      <p:cxnSp>
        <p:nvCxnSpPr>
          <p:cNvPr id="47" name="Straight Connector 46"/>
          <p:cNvCxnSpPr/>
          <p:nvPr/>
        </p:nvCxnSpPr>
        <p:spPr>
          <a:xfrm>
            <a:off x="9300356" y="2822814"/>
            <a:ext cx="778521" cy="0"/>
          </a:xfrm>
          <a:prstGeom prst="line">
            <a:avLst/>
          </a:prstGeom>
          <a:ln w="6350">
            <a:solidFill>
              <a:schemeClr val="bg1">
                <a:lumMod val="50000"/>
              </a:schemeClr>
            </a:solidFill>
            <a:headEnd type="triangle" w="sm" len="med"/>
            <a:tailEnd type="triangle" w="sm"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98571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0503" t="20711" r="21715" b="29239"/>
          <a:stretch/>
        </p:blipFill>
        <p:spPr>
          <a:xfrm>
            <a:off x="9023102" y="1417637"/>
            <a:ext cx="2329482" cy="2179191"/>
          </a:xfrm>
          <a:prstGeom prst="rect">
            <a:avLst/>
          </a:prstGeom>
        </p:spPr>
      </p:pic>
      <p:sp>
        <p:nvSpPr>
          <p:cNvPr id="5" name="Content Placeholder 2"/>
          <p:cNvSpPr>
            <a:spLocks noGrp="1"/>
          </p:cNvSpPr>
          <p:nvPr>
            <p:ph idx="1"/>
          </p:nvPr>
        </p:nvSpPr>
        <p:spPr>
          <a:xfrm>
            <a:off x="720000" y="1259999"/>
            <a:ext cx="8148344" cy="2534120"/>
          </a:xfrm>
        </p:spPr>
        <p:txBody>
          <a:bodyPr>
            <a:noAutofit/>
          </a:bodyPr>
          <a:lstStyle/>
          <a:p>
            <a:pPr marL="355600" lvl="1" indent="-355600">
              <a:buFont typeface="Arial" panose="020B0604020202020204" pitchFamily="34" charset="0"/>
              <a:buChar char="•"/>
              <a:tabLst>
                <a:tab pos="3138488" algn="l"/>
              </a:tabLst>
            </a:pPr>
            <a:r>
              <a:rPr lang="en-GB" sz="1800" dirty="0"/>
              <a:t>When training an ANN a researcher needs to set the </a:t>
            </a:r>
            <a:r>
              <a:rPr lang="en-GB" sz="1800" b="1" dirty="0" err="1"/>
              <a:t>hyperparameters</a:t>
            </a:r>
            <a:endParaRPr lang="en-GB" sz="1800" dirty="0"/>
          </a:p>
          <a:p>
            <a:pPr marL="800100" lvl="2" indent="-400050">
              <a:buFont typeface="+mj-lt"/>
              <a:buAutoNum type="arabicPeriod"/>
              <a:tabLst>
                <a:tab pos="3138488" algn="l"/>
              </a:tabLst>
            </a:pPr>
            <a:r>
              <a:rPr lang="en-GB" sz="1800" u="sng" dirty="0"/>
              <a:t>Batch size</a:t>
            </a:r>
          </a:p>
          <a:p>
            <a:pPr marL="800100" lvl="2" indent="-400050">
              <a:buFont typeface="+mj-lt"/>
              <a:buAutoNum type="arabicPeriod"/>
              <a:tabLst>
                <a:tab pos="3138488" algn="l"/>
              </a:tabLst>
            </a:pPr>
            <a:r>
              <a:rPr lang="en-GB" sz="1800" u="sng" dirty="0"/>
              <a:t>Optimisation algorithms</a:t>
            </a:r>
          </a:p>
          <a:p>
            <a:pPr marL="800100" lvl="2" indent="-400050">
              <a:buFont typeface="+mj-lt"/>
              <a:buAutoNum type="arabicPeriod"/>
              <a:tabLst>
                <a:tab pos="3138488" algn="l"/>
              </a:tabLst>
            </a:pPr>
            <a:r>
              <a:rPr lang="en-GB" sz="1800" u="sng" dirty="0"/>
              <a:t>Learning rate</a:t>
            </a:r>
          </a:p>
          <a:p>
            <a:pPr marL="800100" lvl="2" indent="-400050">
              <a:buFont typeface="+mj-lt"/>
              <a:buAutoNum type="arabicPeriod"/>
              <a:tabLst>
                <a:tab pos="3138488" algn="l"/>
              </a:tabLst>
            </a:pPr>
            <a:r>
              <a:rPr lang="en-GB" sz="1800" u="sng" dirty="0"/>
              <a:t>Regularisation</a:t>
            </a:r>
          </a:p>
          <a:p>
            <a:pPr marL="400050" lvl="1" indent="-400050">
              <a:buFont typeface="Arial" panose="020B0604020202020204" pitchFamily="34" charset="0"/>
              <a:buChar char="•"/>
              <a:tabLst>
                <a:tab pos="3138488" algn="l"/>
              </a:tabLst>
            </a:pPr>
            <a:endParaRPr lang="en-GB" sz="1800" u="sng" dirty="0"/>
          </a:p>
          <a:p>
            <a:pPr marL="360363" lvl="1" indent="-360363">
              <a:buFont typeface="Arial" panose="020B0604020202020204" pitchFamily="34" charset="0"/>
              <a:buChar char="•"/>
              <a:tabLst>
                <a:tab pos="3138488" algn="l"/>
              </a:tabLst>
            </a:pPr>
            <a:r>
              <a:rPr lang="en-GB" sz="1800" b="1" dirty="0" err="1"/>
              <a:t>Hyperparameter</a:t>
            </a:r>
            <a:r>
              <a:rPr lang="en-GB" sz="1800" dirty="0"/>
              <a:t> </a:t>
            </a:r>
            <a:r>
              <a:rPr lang="en-GB" sz="1800" b="1" dirty="0"/>
              <a:t>tuning</a:t>
            </a:r>
            <a:r>
              <a:rPr lang="en-GB" sz="1800" dirty="0"/>
              <a:t> often involves the </a:t>
            </a:r>
            <a:r>
              <a:rPr lang="en-GB" sz="1800" b="1" dirty="0"/>
              <a:t>finding the optimal combination of </a:t>
            </a:r>
            <a:r>
              <a:rPr lang="en-GB" sz="1800" b="1" dirty="0" err="1"/>
              <a:t>hyperparameters</a:t>
            </a:r>
            <a:r>
              <a:rPr lang="en-GB" sz="1800" dirty="0"/>
              <a:t>, and often can considerably improve the model performance</a:t>
            </a: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10" name="Group 9"/>
          <p:cNvGrpSpPr/>
          <p:nvPr/>
        </p:nvGrpSpPr>
        <p:grpSpPr>
          <a:xfrm>
            <a:off x="720000" y="3933056"/>
            <a:ext cx="4043888" cy="2788420"/>
            <a:chOff x="1044000" y="3933056"/>
            <a:chExt cx="4043888" cy="2788420"/>
          </a:xfrm>
        </p:grpSpPr>
        <p:pic>
          <p:nvPicPr>
            <p:cNvPr id="3" name="Picture 2"/>
            <p:cNvPicPr>
              <a:picLocks noChangeAspect="1"/>
            </p:cNvPicPr>
            <p:nvPr/>
          </p:nvPicPr>
          <p:blipFill rotWithShape="1">
            <a:blip r:embed="rId3"/>
            <a:srcRect l="19519" t="19764" r="18025" b="19708"/>
            <a:stretch/>
          </p:blipFill>
          <p:spPr>
            <a:xfrm>
              <a:off x="1847528" y="4810264"/>
              <a:ext cx="1872208" cy="1911212"/>
            </a:xfrm>
            <a:prstGeom prst="rect">
              <a:avLst/>
            </a:prstGeom>
          </p:spPr>
        </p:pic>
        <p:sp>
          <p:nvSpPr>
            <p:cNvPr id="8" name="TextBox 7"/>
            <p:cNvSpPr txBox="1"/>
            <p:nvPr/>
          </p:nvSpPr>
          <p:spPr>
            <a:xfrm>
              <a:off x="1044000" y="3933056"/>
              <a:ext cx="4043888" cy="1200329"/>
            </a:xfrm>
            <a:prstGeom prst="rect">
              <a:avLst/>
            </a:prstGeom>
            <a:noFill/>
          </p:spPr>
          <p:txBody>
            <a:bodyPr wrap="square" rtlCol="0">
              <a:spAutoFit/>
            </a:bodyPr>
            <a:lstStyle/>
            <a:p>
              <a:pPr marL="360363" marR="0" lvl="1" indent="-360363"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To tune the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hyperparameters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often a simple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grid search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used:</a:t>
              </a:r>
            </a:p>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p:cNvGrpSpPr/>
          <p:nvPr/>
        </p:nvGrpSpPr>
        <p:grpSpPr>
          <a:xfrm>
            <a:off x="6744072" y="3933056"/>
            <a:ext cx="4608512" cy="2788420"/>
            <a:chOff x="6744072" y="3933056"/>
            <a:chExt cx="4608512" cy="2788420"/>
          </a:xfrm>
        </p:grpSpPr>
        <p:sp>
          <p:nvSpPr>
            <p:cNvPr id="19" name="TextBox 18"/>
            <p:cNvSpPr txBox="1"/>
            <p:nvPr/>
          </p:nvSpPr>
          <p:spPr>
            <a:xfrm>
              <a:off x="6744072" y="3933056"/>
              <a:ext cx="4608512" cy="646331"/>
            </a:xfrm>
            <a:prstGeom prst="rect">
              <a:avLst/>
            </a:prstGeom>
            <a:noFill/>
          </p:spPr>
          <p:txBody>
            <a:bodyPr wrap="square" rtlCol="0">
              <a:spAutoFit/>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But,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hyperparameter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tuning can quickly become computationally excessive…</a:t>
              </a:r>
            </a:p>
          </p:txBody>
        </p:sp>
        <p:pic>
          <p:nvPicPr>
            <p:cNvPr id="9" name="Picture 8"/>
            <p:cNvPicPr>
              <a:picLocks noChangeAspect="1"/>
            </p:cNvPicPr>
            <p:nvPr/>
          </p:nvPicPr>
          <p:blipFill>
            <a:blip r:embed="rId4"/>
            <a:stretch>
              <a:fillRect/>
            </a:stretch>
          </p:blipFill>
          <p:spPr>
            <a:xfrm>
              <a:off x="8127395" y="4718324"/>
              <a:ext cx="2003152" cy="2003152"/>
            </a:xfrm>
            <a:prstGeom prst="rect">
              <a:avLst/>
            </a:prstGeom>
          </p:spPr>
        </p:pic>
      </p:grpSp>
    </p:spTree>
    <p:extLst>
      <p:ext uri="{BB962C8B-B14F-4D97-AF65-F5344CB8AC3E}">
        <p14:creationId xmlns:p14="http://schemas.microsoft.com/office/powerpoint/2010/main" val="203121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0000"/>
            <a:ext cx="11136560" cy="5400600"/>
          </a:xfrm>
        </p:spPr>
        <p:txBody>
          <a:bodyPr>
            <a:noAutofit/>
          </a:bodyPr>
          <a:lstStyle/>
          <a:p>
            <a:pPr marL="0" lvl="1" indent="0">
              <a:buNone/>
              <a:tabLst>
                <a:tab pos="3138488" algn="l"/>
              </a:tabLst>
            </a:pPr>
            <a:r>
              <a:rPr lang="en-GB" sz="1800" b="1" dirty="0" err="1"/>
              <a:t>Hyperparameters</a:t>
            </a:r>
            <a:endParaRPr lang="en-GB" sz="1800" dirty="0"/>
          </a:p>
          <a:p>
            <a:pPr marL="808038" lvl="2" indent="-407988">
              <a:buFont typeface="+mj-lt"/>
              <a:buAutoNum type="arabicPeriod"/>
              <a:tabLst>
                <a:tab pos="3138488" algn="l"/>
              </a:tabLst>
            </a:pPr>
            <a:r>
              <a:rPr lang="en-GB" sz="1800" u="sng" dirty="0"/>
              <a:t>Batch size</a:t>
            </a:r>
            <a:r>
              <a:rPr lang="en-GB" sz="1800" dirty="0"/>
              <a:t>: number of observations (aka instances) utilized in </a:t>
            </a:r>
            <a:r>
              <a:rPr lang="en-GB" sz="1800" b="1" dirty="0"/>
              <a:t>1 iteration</a:t>
            </a:r>
          </a:p>
          <a:p>
            <a:pPr marL="400050" lvl="2" indent="0">
              <a:buNone/>
              <a:tabLst>
                <a:tab pos="3138488" algn="l"/>
              </a:tabLst>
            </a:pPr>
            <a:r>
              <a:rPr lang="en-GB" sz="1800" b="1" dirty="0"/>
              <a:t>			Stability			Robustness towards saddles 							and local minima	</a:t>
            </a:r>
          </a:p>
          <a:p>
            <a:pPr marL="1257300" lvl="3" indent="-400050">
              <a:tabLst>
                <a:tab pos="3138488" algn="l"/>
              </a:tabLst>
            </a:pPr>
            <a:r>
              <a:rPr lang="en-GB" sz="1800" dirty="0"/>
              <a:t>All instances (i.e. all data)</a:t>
            </a:r>
            <a:r>
              <a:rPr lang="en-GB" sz="1800" dirty="0">
                <a:sym typeface="Wingdings" panose="05000000000000000000" pitchFamily="2" charset="2"/>
              </a:rPr>
              <a:t>		Very stable		Not so robust</a:t>
            </a:r>
          </a:p>
          <a:p>
            <a:pPr marL="857250" lvl="3" indent="0">
              <a:buNone/>
              <a:tabLst>
                <a:tab pos="1257300" algn="l"/>
                <a:tab pos="3138488" algn="l"/>
              </a:tabLst>
            </a:pPr>
            <a:r>
              <a:rPr lang="en-GB" sz="1800" i="1" dirty="0">
                <a:solidFill>
                  <a:srgbClr val="4886B3"/>
                </a:solidFill>
                <a:sym typeface="Wingdings" panose="05000000000000000000" pitchFamily="2" charset="2"/>
              </a:rPr>
              <a:t>	Batch gradient descent</a:t>
            </a:r>
            <a:r>
              <a:rPr lang="en-GB" sz="1800" dirty="0">
                <a:solidFill>
                  <a:srgbClr val="4886B3"/>
                </a:solidFill>
                <a:sym typeface="Wingdings" panose="05000000000000000000" pitchFamily="2" charset="2"/>
              </a:rPr>
              <a:t>							</a:t>
            </a:r>
          </a:p>
          <a:p>
            <a:pPr marL="1257300" lvl="3" indent="-400050">
              <a:tabLst>
                <a:tab pos="3138488" algn="l"/>
              </a:tabLst>
            </a:pPr>
            <a:r>
              <a:rPr lang="en-GB" sz="1800" dirty="0">
                <a:sym typeface="Wingdings" panose="05000000000000000000" pitchFamily="2" charset="2"/>
              </a:rPr>
              <a:t>One instance randomly sampled	Very instable		Robust</a:t>
            </a:r>
          </a:p>
          <a:p>
            <a:pPr marL="857250" lvl="3" indent="0">
              <a:buNone/>
              <a:tabLst>
                <a:tab pos="1257300" algn="l"/>
                <a:tab pos="3138488" algn="l"/>
              </a:tabLst>
            </a:pPr>
            <a:r>
              <a:rPr lang="en-GB" sz="1800" i="1" dirty="0">
                <a:solidFill>
                  <a:srgbClr val="8754AD"/>
                </a:solidFill>
                <a:sym typeface="Wingdings" panose="05000000000000000000" pitchFamily="2" charset="2"/>
              </a:rPr>
              <a:t>	Stochastic gradient descent</a:t>
            </a:r>
            <a:endParaRPr lang="en-GB" sz="1800" dirty="0">
              <a:solidFill>
                <a:srgbClr val="8754AD"/>
              </a:solidFill>
              <a:sym typeface="Wingdings" panose="05000000000000000000" pitchFamily="2" charset="2"/>
            </a:endParaRPr>
          </a:p>
          <a:p>
            <a:pPr marL="1257300" lvl="3" indent="-400050">
              <a:tabLst>
                <a:tab pos="3138488" algn="l"/>
              </a:tabLst>
            </a:pPr>
            <a:r>
              <a:rPr lang="en-GB" sz="1800" i="1" dirty="0"/>
              <a:t>N</a:t>
            </a:r>
            <a:r>
              <a:rPr lang="en-GB" sz="1800" dirty="0"/>
              <a:t> instances </a:t>
            </a:r>
            <a:r>
              <a:rPr lang="en-GB" sz="1800" dirty="0">
                <a:sym typeface="Wingdings" panose="05000000000000000000" pitchFamily="2" charset="2"/>
              </a:rPr>
              <a:t>randomly sampled	Fairly stable		Fairly robust</a:t>
            </a:r>
          </a:p>
          <a:p>
            <a:pPr marL="857250" lvl="3" indent="0">
              <a:buNone/>
              <a:tabLst>
                <a:tab pos="1257300" algn="l"/>
                <a:tab pos="3138488" algn="l"/>
              </a:tabLst>
            </a:pPr>
            <a:r>
              <a:rPr lang="en-GB" sz="1800" i="1" dirty="0">
                <a:solidFill>
                  <a:srgbClr val="23BB67"/>
                </a:solidFill>
                <a:sym typeface="Wingdings" panose="05000000000000000000" pitchFamily="2" charset="2"/>
              </a:rPr>
              <a:t>	Mini batch gradient </a:t>
            </a:r>
            <a:endParaRPr lang="en-GB" sz="1800" dirty="0">
              <a:solidFill>
                <a:srgbClr val="23BB67"/>
              </a:solidFill>
            </a:endParaRPr>
          </a:p>
        </p:txBody>
      </p:sp>
      <p:sp>
        <p:nvSpPr>
          <p:cNvPr id="4" name="Slide Number Placeholder 3"/>
          <p:cNvSpPr>
            <a:spLocks noGrp="1"/>
          </p:cNvSpPr>
          <p:nvPr>
            <p:ph type="sldNum" sz="quarter" idx="12"/>
          </p:nvPr>
        </p:nvSpPr>
        <p:spPr>
          <a:xfrm>
            <a:off x="10154579" y="6356350"/>
            <a:ext cx="1353059" cy="365125"/>
          </a:xfrm>
          <a:solidFill>
            <a:schemeClr val="bg1"/>
          </a:solid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noAutofit/>
          </a:bodyPr>
          <a:lstStyle/>
          <a:p>
            <a:r>
              <a:rPr lang="en-GB" dirty="0"/>
              <a:t>Training ANNs</a:t>
            </a:r>
            <a:endParaRPr lang="en-GB" sz="1800" dirty="0"/>
          </a:p>
        </p:txBody>
      </p:sp>
      <p:pic>
        <p:nvPicPr>
          <p:cNvPr id="9" name="Picture 8"/>
          <p:cNvPicPr>
            <a:picLocks noChangeAspect="1"/>
          </p:cNvPicPr>
          <p:nvPr/>
        </p:nvPicPr>
        <p:blipFill>
          <a:blip r:embed="rId2"/>
          <a:stretch>
            <a:fillRect/>
          </a:stretch>
        </p:blipFill>
        <p:spPr>
          <a:xfrm>
            <a:off x="3763349" y="4488330"/>
            <a:ext cx="5062817" cy="2233146"/>
          </a:xfrm>
          <a:prstGeom prst="rect">
            <a:avLst/>
          </a:prstGeom>
        </p:spPr>
      </p:pic>
      <p:cxnSp>
        <p:nvCxnSpPr>
          <p:cNvPr id="3" name="Straight Arrow Connector 2"/>
          <p:cNvCxnSpPr>
            <a:cxnSpLocks/>
          </p:cNvCxnSpPr>
          <p:nvPr/>
        </p:nvCxnSpPr>
        <p:spPr>
          <a:xfrm flipH="1">
            <a:off x="6075904" y="3960300"/>
            <a:ext cx="143827" cy="517110"/>
          </a:xfrm>
          <a:prstGeom prst="straightConnector1">
            <a:avLst/>
          </a:prstGeom>
          <a:ln>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7849354" y="1844824"/>
            <a:ext cx="3575238" cy="25202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257809" y="1844824"/>
            <a:ext cx="5976664" cy="264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73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13" name="Content Placeholder 2"/>
          <p:cNvSpPr>
            <a:spLocks noGrp="1"/>
          </p:cNvSpPr>
          <p:nvPr>
            <p:ph idx="1"/>
          </p:nvPr>
        </p:nvSpPr>
        <p:spPr>
          <a:xfrm>
            <a:off x="720000" y="1260000"/>
            <a:ext cx="11136560" cy="5400600"/>
          </a:xfrm>
        </p:spPr>
        <p:txBody>
          <a:bodyPr>
            <a:noAutofit/>
          </a:bodyPr>
          <a:lstStyle/>
          <a:p>
            <a:pPr marL="0" lvl="2" indent="0">
              <a:buNone/>
              <a:tabLst>
                <a:tab pos="3138488" algn="l"/>
              </a:tabLst>
            </a:pPr>
            <a:r>
              <a:rPr lang="en-GB" sz="1800" b="1" dirty="0" err="1"/>
              <a:t>Hyperparameters</a:t>
            </a:r>
            <a:endParaRPr lang="en-GB" sz="1800" dirty="0"/>
          </a:p>
          <a:p>
            <a:pPr marL="800100" lvl="2" indent="-400050">
              <a:buFont typeface="+mj-lt"/>
              <a:buAutoNum type="arabicPeriod"/>
              <a:tabLst>
                <a:tab pos="3138488" algn="l"/>
              </a:tabLst>
            </a:pPr>
            <a:r>
              <a:rPr lang="en-GB" sz="1800" u="sng" dirty="0"/>
              <a:t>Batch size</a:t>
            </a:r>
            <a:r>
              <a:rPr lang="en-GB" sz="1800" dirty="0"/>
              <a:t>:</a:t>
            </a:r>
            <a:r>
              <a:rPr lang="en-GB" sz="1800" b="1" dirty="0"/>
              <a:t> </a:t>
            </a:r>
            <a:r>
              <a:rPr lang="en-GB" sz="1800" dirty="0"/>
              <a:t>number of observations (aka instances) utilized in </a:t>
            </a:r>
            <a:r>
              <a:rPr lang="en-GB" sz="1800" b="1" dirty="0"/>
              <a:t>1 iteration</a:t>
            </a:r>
          </a:p>
          <a:p>
            <a:pPr marL="400050" lvl="2" indent="0">
              <a:buNone/>
              <a:tabLst>
                <a:tab pos="3138488" algn="l"/>
              </a:tabLst>
            </a:pPr>
            <a:r>
              <a:rPr lang="en-GB" sz="1800" b="1" dirty="0"/>
              <a:t>			Stability			Robustness towards saddles 							and local minima	</a:t>
            </a:r>
          </a:p>
          <a:p>
            <a:pPr marL="1257300" lvl="3" indent="-400050">
              <a:tabLst>
                <a:tab pos="3138488" algn="l"/>
              </a:tabLst>
            </a:pPr>
            <a:r>
              <a:rPr lang="en-GB" sz="1800" dirty="0"/>
              <a:t>All data</a:t>
            </a:r>
            <a:r>
              <a:rPr lang="en-GB" sz="1800" dirty="0">
                <a:sym typeface="Wingdings" panose="05000000000000000000" pitchFamily="2" charset="2"/>
              </a:rPr>
              <a:t> 			Very stable		Not so robust</a:t>
            </a:r>
          </a:p>
          <a:p>
            <a:pPr marL="857250" lvl="3" indent="0">
              <a:buNone/>
              <a:tabLst>
                <a:tab pos="1257300" algn="l"/>
                <a:tab pos="3138488" algn="l"/>
              </a:tabLst>
            </a:pPr>
            <a:r>
              <a:rPr lang="en-GB" sz="1800" i="1" dirty="0">
                <a:solidFill>
                  <a:srgbClr val="4886B3"/>
                </a:solidFill>
                <a:sym typeface="Wingdings" panose="05000000000000000000" pitchFamily="2" charset="2"/>
              </a:rPr>
              <a:t>	Batch gradient descent</a:t>
            </a:r>
            <a:r>
              <a:rPr lang="en-GB" sz="1800" dirty="0">
                <a:solidFill>
                  <a:srgbClr val="4886B3"/>
                </a:solidFill>
                <a:sym typeface="Wingdings" panose="05000000000000000000" pitchFamily="2" charset="2"/>
              </a:rPr>
              <a:t>							</a:t>
            </a:r>
          </a:p>
          <a:p>
            <a:pPr marL="1257300" lvl="3" indent="-400050">
              <a:tabLst>
                <a:tab pos="3138488" algn="l"/>
              </a:tabLst>
            </a:pPr>
            <a:r>
              <a:rPr lang="en-GB" sz="1800" dirty="0">
                <a:sym typeface="Wingdings" panose="05000000000000000000" pitchFamily="2" charset="2"/>
              </a:rPr>
              <a:t>One instance randomly sampled	Very instable		Robust</a:t>
            </a:r>
          </a:p>
          <a:p>
            <a:pPr marL="857250" lvl="3" indent="0">
              <a:buNone/>
              <a:tabLst>
                <a:tab pos="1257300" algn="l"/>
                <a:tab pos="3138488" algn="l"/>
              </a:tabLst>
            </a:pPr>
            <a:r>
              <a:rPr lang="en-GB" sz="1800" i="1" dirty="0">
                <a:solidFill>
                  <a:srgbClr val="8754AD"/>
                </a:solidFill>
                <a:sym typeface="Wingdings" panose="05000000000000000000" pitchFamily="2" charset="2"/>
              </a:rPr>
              <a:t>	Stochastic gradient descent</a:t>
            </a:r>
            <a:endParaRPr lang="en-GB" sz="1800" dirty="0">
              <a:solidFill>
                <a:srgbClr val="8754AD"/>
              </a:solidFill>
              <a:sym typeface="Wingdings" panose="05000000000000000000" pitchFamily="2" charset="2"/>
            </a:endParaRPr>
          </a:p>
          <a:p>
            <a:pPr marL="1257300" lvl="3" indent="-400050">
              <a:tabLst>
                <a:tab pos="3138488" algn="l"/>
              </a:tabLst>
            </a:pPr>
            <a:r>
              <a:rPr lang="en-GB" sz="1800" i="1" dirty="0"/>
              <a:t>N</a:t>
            </a:r>
            <a:r>
              <a:rPr lang="en-GB" sz="1800" dirty="0"/>
              <a:t> instances </a:t>
            </a:r>
            <a:r>
              <a:rPr lang="en-GB" sz="1800" dirty="0">
                <a:sym typeface="Wingdings" panose="05000000000000000000" pitchFamily="2" charset="2"/>
              </a:rPr>
              <a:t>randomly sampled	Fairly stable		Fairly robust</a:t>
            </a:r>
          </a:p>
          <a:p>
            <a:pPr marL="857250" lvl="3" indent="0">
              <a:buNone/>
              <a:tabLst>
                <a:tab pos="1257300" algn="l"/>
                <a:tab pos="3138488" algn="l"/>
              </a:tabLst>
            </a:pPr>
            <a:r>
              <a:rPr lang="en-GB" sz="1800" i="1" dirty="0">
                <a:solidFill>
                  <a:srgbClr val="23BB67"/>
                </a:solidFill>
                <a:sym typeface="Wingdings" panose="05000000000000000000" pitchFamily="2" charset="2"/>
              </a:rPr>
              <a:t>	Mini batch gradient </a:t>
            </a:r>
            <a:endParaRPr lang="en-GB" sz="1800" dirty="0">
              <a:solidFill>
                <a:srgbClr val="23BB67"/>
              </a:solidFill>
            </a:endParaRPr>
          </a:p>
        </p:txBody>
      </p:sp>
      <p:sp>
        <p:nvSpPr>
          <p:cNvPr id="14" name="Rectangle 13"/>
          <p:cNvSpPr/>
          <p:nvPr/>
        </p:nvSpPr>
        <p:spPr>
          <a:xfrm>
            <a:off x="1631504" y="2276872"/>
            <a:ext cx="6192688" cy="3816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p:cNvGrpSpPr/>
          <p:nvPr/>
        </p:nvGrpSpPr>
        <p:grpSpPr>
          <a:xfrm>
            <a:off x="1847528" y="2276872"/>
            <a:ext cx="5057775" cy="3968709"/>
            <a:chOff x="1543050" y="1933575"/>
            <a:chExt cx="5057775" cy="396870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875" y="1933575"/>
              <a:ext cx="4933950" cy="3819832"/>
            </a:xfrm>
            <a:prstGeom prst="rect">
              <a:avLst/>
            </a:prstGeom>
          </p:spPr>
        </p:pic>
        <p:sp>
          <p:nvSpPr>
            <p:cNvPr id="10" name="Rectangle 9"/>
            <p:cNvSpPr/>
            <p:nvPr/>
          </p:nvSpPr>
          <p:spPr>
            <a:xfrm>
              <a:off x="5105400" y="2082453"/>
              <a:ext cx="1362075" cy="1317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5105399" y="2086501"/>
              <a:ext cx="13620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Robustness of different optimisation algorithms</a:t>
              </a:r>
            </a:p>
          </p:txBody>
        </p:sp>
        <p:sp>
          <p:nvSpPr>
            <p:cNvPr id="12" name="Rectangle 11"/>
            <p:cNvSpPr/>
            <p:nvPr/>
          </p:nvSpPr>
          <p:spPr>
            <a:xfrm>
              <a:off x="1543050" y="1933575"/>
              <a:ext cx="5057775" cy="3968709"/>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p:cNvSpPr/>
          <p:nvPr/>
        </p:nvSpPr>
        <p:spPr>
          <a:xfrm>
            <a:off x="5266019" y="1942873"/>
            <a:ext cx="1180009" cy="257536"/>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p:cNvCxnSpPr>
            <a:cxnSpLocks/>
          </p:cNvCxnSpPr>
          <p:nvPr/>
        </p:nvCxnSpPr>
        <p:spPr>
          <a:xfrm flipH="1">
            <a:off x="7178947" y="2200409"/>
            <a:ext cx="853884" cy="374734"/>
          </a:xfrm>
          <a:prstGeom prst="straightConnector1">
            <a:avLst/>
          </a:prstGeom>
          <a:ln w="19050">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0200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884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13" name="Content Placeholder 2"/>
          <p:cNvSpPr>
            <a:spLocks noGrp="1"/>
          </p:cNvSpPr>
          <p:nvPr>
            <p:ph idx="1"/>
          </p:nvPr>
        </p:nvSpPr>
        <p:spPr>
          <a:xfrm>
            <a:off x="720000" y="1268760"/>
            <a:ext cx="11136560" cy="4059987"/>
          </a:xfrm>
        </p:spPr>
        <p:txBody>
          <a:bodyPr>
            <a:noAutofit/>
          </a:bodyPr>
          <a:lstStyle/>
          <a:p>
            <a:pPr marL="0" lvl="1" indent="0">
              <a:buNone/>
              <a:tabLst>
                <a:tab pos="3138488" algn="l"/>
              </a:tabLst>
            </a:pPr>
            <a:r>
              <a:rPr lang="en-GB" sz="1800" b="1" dirty="0" err="1"/>
              <a:t>Hyperparameters</a:t>
            </a:r>
            <a:endParaRPr lang="en-GB" sz="1800" dirty="0"/>
          </a:p>
          <a:p>
            <a:pPr marL="800100" lvl="2" indent="-400050">
              <a:buFont typeface="+mj-lt"/>
              <a:buAutoNum type="arabicPeriod"/>
              <a:tabLst>
                <a:tab pos="3138488" algn="l"/>
              </a:tabLst>
            </a:pPr>
            <a:r>
              <a:rPr lang="en-GB" sz="1800" u="sng" dirty="0"/>
              <a:t>Batch size</a:t>
            </a:r>
            <a:r>
              <a:rPr lang="en-GB" sz="1800" dirty="0"/>
              <a:t>:</a:t>
            </a:r>
            <a:r>
              <a:rPr lang="en-GB" sz="1800" b="1" dirty="0"/>
              <a:t> </a:t>
            </a:r>
            <a:r>
              <a:rPr lang="en-GB" sz="1800" dirty="0"/>
              <a:t>number of observations (aka instances) utilized in </a:t>
            </a:r>
            <a:r>
              <a:rPr lang="en-GB" sz="1800" b="1" dirty="0"/>
              <a:t>1 iteration</a:t>
            </a:r>
          </a:p>
          <a:p>
            <a:pPr marL="400050" lvl="2" indent="0">
              <a:buNone/>
              <a:tabLst>
                <a:tab pos="3138488" algn="l"/>
              </a:tabLst>
            </a:pPr>
            <a:r>
              <a:rPr lang="en-GB" sz="1800" b="1" dirty="0"/>
              <a:t>			Stability			Robustness towards saddles 							and local minima	</a:t>
            </a:r>
          </a:p>
          <a:p>
            <a:pPr marL="1257300" lvl="3" indent="-400050">
              <a:tabLst>
                <a:tab pos="3138488" algn="l"/>
              </a:tabLst>
            </a:pPr>
            <a:r>
              <a:rPr lang="en-GB" sz="1800" dirty="0"/>
              <a:t>All instances (i.e. all data)</a:t>
            </a:r>
            <a:r>
              <a:rPr lang="en-GB" sz="1800" dirty="0">
                <a:sym typeface="Wingdings" panose="05000000000000000000" pitchFamily="2" charset="2"/>
              </a:rPr>
              <a:t>		Very stable		Not so robust</a:t>
            </a:r>
          </a:p>
          <a:p>
            <a:pPr marL="857250" lvl="3" indent="0">
              <a:buNone/>
              <a:tabLst>
                <a:tab pos="1257300" algn="l"/>
                <a:tab pos="3138488" algn="l"/>
              </a:tabLst>
            </a:pPr>
            <a:r>
              <a:rPr lang="en-GB" sz="1800" i="1" dirty="0">
                <a:solidFill>
                  <a:srgbClr val="4886B3"/>
                </a:solidFill>
                <a:sym typeface="Wingdings" panose="05000000000000000000" pitchFamily="2" charset="2"/>
              </a:rPr>
              <a:t>	Batch gradient descent</a:t>
            </a:r>
            <a:r>
              <a:rPr lang="en-GB" sz="1800" dirty="0">
                <a:solidFill>
                  <a:srgbClr val="4886B3"/>
                </a:solidFill>
                <a:sym typeface="Wingdings" panose="05000000000000000000" pitchFamily="2" charset="2"/>
              </a:rPr>
              <a:t>							</a:t>
            </a:r>
          </a:p>
          <a:p>
            <a:pPr marL="1257300" lvl="3" indent="-400050">
              <a:tabLst>
                <a:tab pos="3138488" algn="l"/>
              </a:tabLst>
            </a:pPr>
            <a:r>
              <a:rPr lang="en-GB" sz="1800" dirty="0">
                <a:sym typeface="Wingdings" panose="05000000000000000000" pitchFamily="2" charset="2"/>
              </a:rPr>
              <a:t>One instance randomly sampled	Very instable		Robust</a:t>
            </a:r>
          </a:p>
          <a:p>
            <a:pPr marL="857250" lvl="3" indent="0">
              <a:buNone/>
              <a:tabLst>
                <a:tab pos="1257300" algn="l"/>
                <a:tab pos="3138488" algn="l"/>
              </a:tabLst>
            </a:pPr>
            <a:r>
              <a:rPr lang="en-GB" sz="1800" i="1" dirty="0">
                <a:solidFill>
                  <a:srgbClr val="8754AD"/>
                </a:solidFill>
                <a:sym typeface="Wingdings" panose="05000000000000000000" pitchFamily="2" charset="2"/>
              </a:rPr>
              <a:t>	Stochastic gradient descent</a:t>
            </a:r>
            <a:endParaRPr lang="en-GB" sz="1800" dirty="0">
              <a:solidFill>
                <a:srgbClr val="8754AD"/>
              </a:solidFill>
              <a:sym typeface="Wingdings" panose="05000000000000000000" pitchFamily="2" charset="2"/>
            </a:endParaRPr>
          </a:p>
          <a:p>
            <a:pPr marL="1257300" lvl="3" indent="-400050">
              <a:tabLst>
                <a:tab pos="3138488" algn="l"/>
              </a:tabLst>
            </a:pPr>
            <a:r>
              <a:rPr lang="en-GB" sz="1800" i="1" dirty="0"/>
              <a:t>N</a:t>
            </a:r>
            <a:r>
              <a:rPr lang="en-GB" sz="1800" dirty="0"/>
              <a:t> instances </a:t>
            </a:r>
            <a:r>
              <a:rPr lang="en-GB" sz="1800" dirty="0">
                <a:sym typeface="Wingdings" panose="05000000000000000000" pitchFamily="2" charset="2"/>
              </a:rPr>
              <a:t>randomly sampled	Fairly stable		Fairly robust</a:t>
            </a:r>
          </a:p>
          <a:p>
            <a:pPr marL="857250" lvl="3" indent="0">
              <a:buNone/>
              <a:tabLst>
                <a:tab pos="1257300" algn="l"/>
                <a:tab pos="3138488" algn="l"/>
              </a:tabLst>
            </a:pPr>
            <a:r>
              <a:rPr lang="en-GB" sz="1800" i="1" dirty="0">
                <a:solidFill>
                  <a:srgbClr val="23BB67"/>
                </a:solidFill>
                <a:sym typeface="Wingdings" panose="05000000000000000000" pitchFamily="2" charset="2"/>
              </a:rPr>
              <a:t>	Mini batch gradient </a:t>
            </a:r>
          </a:p>
          <a:p>
            <a:pPr marL="857250" lvl="3" indent="0">
              <a:buNone/>
              <a:tabLst>
                <a:tab pos="1257300" algn="l"/>
                <a:tab pos="3138488" algn="l"/>
              </a:tabLst>
            </a:pPr>
            <a:endParaRPr lang="en-GB" sz="1800" i="1" dirty="0">
              <a:solidFill>
                <a:srgbClr val="23BB67"/>
              </a:solidFill>
              <a:sym typeface="Wingdings" panose="05000000000000000000" pitchFamily="2" charset="2"/>
            </a:endParaRPr>
          </a:p>
          <a:p>
            <a:pPr marL="857250" lvl="3" indent="0">
              <a:buNone/>
              <a:tabLst>
                <a:tab pos="1257300" algn="l"/>
                <a:tab pos="3138488" algn="l"/>
              </a:tabLst>
            </a:pPr>
            <a:r>
              <a:rPr lang="en-GB" sz="1800" dirty="0">
                <a:sym typeface="Wingdings" panose="05000000000000000000" pitchFamily="2" charset="2"/>
              </a:rPr>
              <a:t>In 1 </a:t>
            </a:r>
            <a:r>
              <a:rPr lang="en-GB" sz="1800" b="1" dirty="0">
                <a:sym typeface="Wingdings" panose="05000000000000000000" pitchFamily="2" charset="2"/>
              </a:rPr>
              <a:t>epoch</a:t>
            </a:r>
            <a:r>
              <a:rPr lang="en-GB" sz="1800" dirty="0">
                <a:sym typeface="Wingdings" panose="05000000000000000000" pitchFamily="2" charset="2"/>
              </a:rPr>
              <a:t> all the observations (instances) in the data has been utilised ones</a:t>
            </a:r>
            <a:endParaRPr lang="en-GB" sz="1800" dirty="0"/>
          </a:p>
        </p:txBody>
      </p:sp>
      <p:grpSp>
        <p:nvGrpSpPr>
          <p:cNvPr id="16" name="Group 15"/>
          <p:cNvGrpSpPr/>
          <p:nvPr/>
        </p:nvGrpSpPr>
        <p:grpSpPr>
          <a:xfrm>
            <a:off x="3678560" y="5373216"/>
            <a:ext cx="4834880" cy="1348260"/>
            <a:chOff x="1985040" y="5397192"/>
            <a:chExt cx="4834880" cy="1348260"/>
          </a:xfrm>
        </p:grpSpPr>
        <p:sp>
          <p:nvSpPr>
            <p:cNvPr id="2" name="Rounded Rectangle 1"/>
            <p:cNvSpPr/>
            <p:nvPr/>
          </p:nvSpPr>
          <p:spPr>
            <a:xfrm>
              <a:off x="1985040" y="5397192"/>
              <a:ext cx="4834880" cy="13482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Relationship batch size, iteration, epoch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 = 10,000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observations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BS = 1,000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mini)batch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ight Arrow 4"/>
            <p:cNvSpPr/>
            <p:nvPr/>
          </p:nvSpPr>
          <p:spPr>
            <a:xfrm>
              <a:off x="4857258" y="5877272"/>
              <a:ext cx="432048" cy="36004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5375920" y="5725922"/>
              <a:ext cx="14401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iterations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per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Epoch</a:t>
              </a:r>
            </a:p>
          </p:txBody>
        </p:sp>
      </p:grpSp>
    </p:spTree>
    <p:extLst>
      <p:ext uri="{BB962C8B-B14F-4D97-AF65-F5344CB8AC3E}">
        <p14:creationId xmlns:p14="http://schemas.microsoft.com/office/powerpoint/2010/main" val="582558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0000"/>
            <a:ext cx="8724408" cy="5400600"/>
          </a:xfrm>
        </p:spPr>
        <p:txBody>
          <a:bodyPr>
            <a:noAutofit/>
          </a:bodyPr>
          <a:lstStyle/>
          <a:p>
            <a:pPr marL="0" lvl="1" indent="0">
              <a:buNone/>
              <a:tabLst>
                <a:tab pos="3138488" algn="l"/>
              </a:tabLst>
            </a:pPr>
            <a:r>
              <a:rPr lang="en-GB" sz="1800" b="1" dirty="0" err="1"/>
              <a:t>Hyperparameters</a:t>
            </a:r>
            <a:endParaRPr lang="en-GB" sz="1800" dirty="0"/>
          </a:p>
          <a:p>
            <a:pPr marL="800100" lvl="2" indent="-400050">
              <a:buFont typeface="+mj-lt"/>
              <a:buAutoNum type="arabicPeriod" startAt="2"/>
              <a:tabLst>
                <a:tab pos="3138488" algn="l"/>
              </a:tabLst>
            </a:pPr>
            <a:r>
              <a:rPr lang="en-GB" sz="1800" u="sng" dirty="0"/>
              <a:t>Optimisation algorithms: </a:t>
            </a:r>
            <a:r>
              <a:rPr lang="en-US" sz="1800" dirty="0"/>
              <a:t>procedure for finding the weights that result in the minimum or maximum output of the function</a:t>
            </a:r>
            <a:endParaRPr lang="en-GB" sz="1800" b="1" dirty="0"/>
          </a:p>
          <a:p>
            <a:pPr marL="1217613" lvl="3" indent="-360363">
              <a:buFont typeface="Wingdings" panose="05000000000000000000" pitchFamily="2" charset="2"/>
              <a:buChar char="Ø"/>
              <a:tabLst>
                <a:tab pos="3138488" algn="l"/>
              </a:tabLst>
            </a:pPr>
            <a:r>
              <a:rPr lang="en-GB" sz="1800" dirty="0"/>
              <a:t>Gradient Descent (GD) [most commonly used: e.g. </a:t>
            </a:r>
            <a:r>
              <a:rPr lang="en-GB" sz="1800" b="1" dirty="0"/>
              <a:t>Adam</a:t>
            </a:r>
            <a:r>
              <a:rPr lang="en-GB" sz="1800" dirty="0"/>
              <a:t>, </a:t>
            </a:r>
            <a:r>
              <a:rPr lang="en-GB" sz="1800" dirty="0" err="1"/>
              <a:t>Adagrad</a:t>
            </a:r>
            <a:r>
              <a:rPr lang="en-GB" sz="1800" dirty="0"/>
              <a:t>, </a:t>
            </a:r>
            <a:r>
              <a:rPr lang="en-GB" sz="1800" dirty="0" err="1"/>
              <a:t>RMSprop</a:t>
            </a:r>
            <a:r>
              <a:rPr lang="en-GB" sz="1800" dirty="0"/>
              <a:t>] </a:t>
            </a:r>
          </a:p>
          <a:p>
            <a:pPr marL="1217613" lvl="3" indent="-360363">
              <a:buFont typeface="Wingdings" panose="05000000000000000000" pitchFamily="2" charset="2"/>
              <a:buChar char="Ø"/>
              <a:tabLst>
                <a:tab pos="3138488" algn="l"/>
              </a:tabLst>
            </a:pPr>
            <a:r>
              <a:rPr lang="en-GB" sz="1800" dirty="0"/>
              <a:t>L-BFGS</a:t>
            </a:r>
          </a:p>
          <a:p>
            <a:pPr marL="1217613" lvl="3" indent="-360363">
              <a:buFont typeface="Wingdings" panose="05000000000000000000" pitchFamily="2" charset="2"/>
              <a:buChar char="Ø"/>
              <a:tabLst>
                <a:tab pos="3138488" algn="l"/>
              </a:tabLst>
            </a:pPr>
            <a:r>
              <a:rPr lang="en-GB" sz="1800" dirty="0" err="1"/>
              <a:t>Levenberg</a:t>
            </a:r>
            <a:r>
              <a:rPr lang="en-GB" sz="1800" dirty="0"/>
              <a:t>–Marquardt  (combination ↑)</a:t>
            </a:r>
          </a:p>
          <a:p>
            <a:pPr marL="857250" lvl="3" indent="0">
              <a:buNone/>
              <a:tabLst>
                <a:tab pos="3138488" algn="l"/>
              </a:tabLst>
            </a:pPr>
            <a:endParaRPr lang="en-GB" sz="1800" dirty="0"/>
          </a:p>
          <a:p>
            <a:pPr marL="800100" lvl="2" indent="-400050">
              <a:tabLst>
                <a:tab pos="3138488" algn="l"/>
              </a:tabLst>
            </a:pPr>
            <a:r>
              <a:rPr lang="en-GB" sz="1800" dirty="0"/>
              <a:t>Optimisation algorithms differ from one another in terms of:</a:t>
            </a:r>
          </a:p>
          <a:p>
            <a:pPr marL="1257300" lvl="3" indent="-400050">
              <a:buFont typeface="Wingdings" panose="05000000000000000000" pitchFamily="2" charset="2"/>
              <a:buChar char="Ø"/>
              <a:tabLst>
                <a:tab pos="3138488" algn="l"/>
              </a:tabLst>
            </a:pPr>
            <a:r>
              <a:rPr lang="en-GB" sz="1800" dirty="0"/>
              <a:t>Speed to converge to a solution</a:t>
            </a:r>
          </a:p>
          <a:p>
            <a:pPr marL="1257300" lvl="3" indent="-400050">
              <a:buFont typeface="Wingdings" panose="05000000000000000000" pitchFamily="2" charset="2"/>
              <a:buChar char="Ø"/>
              <a:tabLst>
                <a:tab pos="3138488" algn="l"/>
              </a:tabLst>
            </a:pPr>
            <a:r>
              <a:rPr lang="en-GB" sz="1800" dirty="0"/>
              <a:t>Robustness towards </a:t>
            </a:r>
            <a:r>
              <a:rPr lang="en-GB" sz="1800" b="1" dirty="0"/>
              <a:t>local minima and saddle points</a:t>
            </a:r>
          </a:p>
          <a:p>
            <a:pPr marL="400050" lvl="2" indent="0">
              <a:buNone/>
              <a:tabLst>
                <a:tab pos="3138488" algn="l"/>
              </a:tabLst>
            </a:pPr>
            <a:endParaRPr lang="en-GB" sz="1800" b="1" dirty="0"/>
          </a:p>
          <a:p>
            <a:pPr marL="800100" lvl="2" indent="-400050">
              <a:tabLst>
                <a:tab pos="3138488" algn="l"/>
              </a:tabLst>
            </a:pPr>
            <a:endParaRPr lang="en-GB" sz="1800" dirty="0"/>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pic>
        <p:nvPicPr>
          <p:cNvPr id="7" name="Picture 6"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6702" y="4536474"/>
            <a:ext cx="2646425" cy="2202371"/>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8408" y="1417638"/>
            <a:ext cx="2148637" cy="235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3" name="Picture 12"/>
          <p:cNvPicPr>
            <a:picLocks noChangeAspect="1"/>
          </p:cNvPicPr>
          <p:nvPr/>
        </p:nvPicPr>
        <p:blipFill rotWithShape="1">
          <a:blip r:embed="rId4"/>
          <a:srcRect l="65931" t="10789" r="7611"/>
          <a:stretch/>
        </p:blipFill>
        <p:spPr>
          <a:xfrm>
            <a:off x="5618800" y="4761068"/>
            <a:ext cx="2313431" cy="2124316"/>
          </a:xfrm>
          <a:prstGeom prst="rect">
            <a:avLst/>
          </a:prstGeom>
        </p:spPr>
      </p:pic>
      <p:grpSp>
        <p:nvGrpSpPr>
          <p:cNvPr id="2" name="Group 1"/>
          <p:cNvGrpSpPr/>
          <p:nvPr/>
        </p:nvGrpSpPr>
        <p:grpSpPr>
          <a:xfrm>
            <a:off x="3093720" y="4489290"/>
            <a:ext cx="4592320" cy="1175519"/>
            <a:chOff x="3093720" y="4489290"/>
            <a:chExt cx="4592320" cy="1175519"/>
          </a:xfrm>
        </p:grpSpPr>
        <p:sp>
          <p:nvSpPr>
            <p:cNvPr id="15" name="Oval 14"/>
            <p:cNvSpPr/>
            <p:nvPr/>
          </p:nvSpPr>
          <p:spPr>
            <a:xfrm rot="807032">
              <a:off x="6867905" y="5603133"/>
              <a:ext cx="98552" cy="61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3093720" y="4489290"/>
              <a:ext cx="185940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Local minima</a:t>
              </a:r>
            </a:p>
          </p:txBody>
        </p:sp>
        <p:sp>
          <p:nvSpPr>
            <p:cNvPr id="18" name="TextBox 17"/>
            <p:cNvSpPr txBox="1"/>
            <p:nvPr/>
          </p:nvSpPr>
          <p:spPr>
            <a:xfrm>
              <a:off x="5811521" y="4489290"/>
              <a:ext cx="187451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Saddle point</a:t>
              </a:r>
            </a:p>
          </p:txBody>
        </p:sp>
      </p:grpSp>
      <p:sp>
        <p:nvSpPr>
          <p:cNvPr id="17" name="Rectangular Callout 16"/>
          <p:cNvSpPr/>
          <p:nvPr/>
        </p:nvSpPr>
        <p:spPr>
          <a:xfrm>
            <a:off x="8040216" y="5127626"/>
            <a:ext cx="4038600" cy="1228725"/>
          </a:xfrm>
          <a:prstGeom prst="wedgeRectCallout">
            <a:avLst>
              <a:gd name="adj1" fmla="val -56368"/>
              <a:gd name="adj2" fmla="val 81104"/>
            </a:avLst>
          </a:prstGeom>
          <a:noFill/>
          <a:ln>
            <a:solidFill>
              <a:srgbClr val="488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700" b="0" i="0" u="none" strike="noStrike" kern="1200" cap="none" spc="0" normalizeH="0" baseline="0" noProof="0" dirty="0">
                <a:ln>
                  <a:noFill/>
                </a:ln>
                <a:solidFill>
                  <a:srgbClr val="0070C0"/>
                </a:solidFill>
                <a:effectLst/>
                <a:uLnTx/>
                <a:uFillTx/>
                <a:latin typeface="Calibri" panose="020F0502020204030204"/>
                <a:ea typeface="+mn-ea"/>
                <a:cs typeface="+mn-cs"/>
              </a:rPr>
              <a:t>While the global minimum is seldom found, this is not necessarily a problem. </a:t>
            </a:r>
          </a:p>
          <a:p>
            <a:pPr marL="28575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700" b="0"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28575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700" b="0" i="0" u="none" strike="noStrike" kern="1200" cap="none" spc="0" normalizeH="0" baseline="0" noProof="0" dirty="0">
                <a:ln>
                  <a:noFill/>
                </a:ln>
                <a:solidFill>
                  <a:srgbClr val="0070C0"/>
                </a:solidFill>
                <a:effectLst/>
                <a:uLnTx/>
                <a:uFillTx/>
                <a:latin typeface="Calibri" panose="020F0502020204030204"/>
                <a:ea typeface="+mn-ea"/>
                <a:cs typeface="+mn-cs"/>
              </a:rPr>
              <a:t>A ‘good’ local minimum can still be good</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5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5493" y="2295526"/>
            <a:ext cx="25717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4"/>
          <p:cNvSpPr>
            <a:spLocks noChangeArrowheads="1"/>
          </p:cNvSpPr>
          <p:nvPr/>
        </p:nvSpPr>
        <p:spPr bwMode="auto">
          <a:xfrm>
            <a:off x="0" y="5949950"/>
            <a:ext cx="121920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ahoma"/>
              <a:ea typeface="+mn-ea"/>
              <a:cs typeface="+mn-cs"/>
            </a:endParaRPr>
          </a:p>
        </p:txBody>
      </p:sp>
      <p:sp>
        <p:nvSpPr>
          <p:cNvPr id="3" name="Content Placeholder 2"/>
          <p:cNvSpPr>
            <a:spLocks noGrp="1"/>
          </p:cNvSpPr>
          <p:nvPr>
            <p:ph idx="1"/>
          </p:nvPr>
        </p:nvSpPr>
        <p:spPr>
          <a:xfrm>
            <a:off x="1055440" y="1484784"/>
            <a:ext cx="8064896" cy="5236692"/>
          </a:xfrm>
        </p:spPr>
        <p:txBody>
          <a:bodyPr/>
          <a:lstStyle/>
          <a:p>
            <a:pPr marL="0" indent="0" defTabSz="904875">
              <a:buNone/>
              <a:tabLst>
                <a:tab pos="1257300" algn="l"/>
                <a:tab pos="3228975" algn="l"/>
              </a:tabLst>
            </a:pPr>
            <a:r>
              <a:rPr lang="en-GB" sz="1800" b="1" u="sng" dirty="0">
                <a:latin typeface="Calibri" panose="020F0502020204030204" pitchFamily="34" charset="0"/>
                <a:cs typeface="Times New Roman" panose="02020603050405020304" pitchFamily="18" charset="0"/>
              </a:rPr>
              <a:t>Expectations: </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Frontier of the field; forward looking; not a polished textbook story</a:t>
            </a: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Balanced account on strength and weaknesses of theory-driven (micro econometric) and data-driven (machine learning) methods for discrete choice analysis</a:t>
            </a: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Not complete in any regard w.r.t. machine learning</a:t>
            </a: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Course material:</a:t>
            </a:r>
          </a:p>
          <a:p>
            <a:pPr marL="342900" indent="-342900" defTabSz="904875">
              <a:lnSpc>
                <a:spcPct val="114000"/>
              </a:lnSpc>
              <a:buFont typeface="+mj-lt"/>
              <a:buAutoNum type="arabicPeriod"/>
              <a:tabLst>
                <a:tab pos="1257300" algn="l"/>
                <a:tab pos="3228975" algn="l"/>
              </a:tabLst>
            </a:pPr>
            <a:r>
              <a:rPr lang="en-US" sz="1400" dirty="0"/>
              <a:t>Van Cranenburgh, S., Wang, S., Vij, A., Pereira, F., &amp; Walker, J. (2022). Choice modelling in the age of machine learning-discussion paper. </a:t>
            </a:r>
            <a:r>
              <a:rPr lang="en-US" sz="1400" i="1" dirty="0"/>
              <a:t>Journal of Choice Modelling</a:t>
            </a:r>
            <a:r>
              <a:rPr lang="en-US" sz="1400" dirty="0"/>
              <a:t>, </a:t>
            </a:r>
            <a:r>
              <a:rPr lang="en-US" sz="1400" i="1" dirty="0"/>
              <a:t>42</a:t>
            </a:r>
            <a:r>
              <a:rPr lang="en-US" sz="1400" dirty="0"/>
              <a:t>, 100340.</a:t>
            </a:r>
          </a:p>
          <a:p>
            <a:pPr marL="342900" indent="-342900" defTabSz="904875">
              <a:lnSpc>
                <a:spcPct val="114000"/>
              </a:lnSpc>
              <a:buFont typeface="+mj-lt"/>
              <a:buAutoNum type="arabicPeriod"/>
              <a:tabLst>
                <a:tab pos="1257300" algn="l"/>
                <a:tab pos="3228975" algn="l"/>
              </a:tabLst>
            </a:pPr>
            <a:r>
              <a:rPr lang="en-US" sz="1400" dirty="0" err="1"/>
              <a:t>Géron</a:t>
            </a:r>
            <a:r>
              <a:rPr lang="en-US" sz="1400" dirty="0"/>
              <a:t>, A. (2019). </a:t>
            </a:r>
            <a:r>
              <a:rPr lang="en-US" sz="1400" i="1" dirty="0"/>
              <a:t>Hands-on machine learning with </a:t>
            </a:r>
            <a:r>
              <a:rPr lang="en-US" sz="1400" i="1" dirty="0" err="1"/>
              <a:t>Scikit</a:t>
            </a:r>
            <a:r>
              <a:rPr lang="en-US" sz="1400" i="1" dirty="0"/>
              <a:t>-Learn, </a:t>
            </a:r>
            <a:r>
              <a:rPr lang="en-US" sz="1400" i="1" dirty="0" err="1"/>
              <a:t>Keras</a:t>
            </a:r>
            <a:r>
              <a:rPr lang="en-US" sz="1400" i="1" dirty="0"/>
              <a:t>, and </a:t>
            </a:r>
            <a:r>
              <a:rPr lang="en-US" sz="1400" i="1" dirty="0" err="1"/>
              <a:t>TensorFlow</a:t>
            </a:r>
            <a:r>
              <a:rPr lang="en-US" sz="1400" i="1" dirty="0"/>
              <a:t>: Concepts, tools, and techniques to build intelligent systems</a:t>
            </a:r>
            <a:r>
              <a:rPr lang="en-US" sz="1400" dirty="0"/>
              <a:t>. " O'Reilly Media, Inc.".</a:t>
            </a:r>
            <a:endParaRPr lang="en-GB" sz="1400" dirty="0">
              <a:solidFill>
                <a:srgbClr val="0070C0"/>
              </a:solidFill>
              <a:cs typeface="Times New Roman" panose="02020603050405020304" pitchFamily="18" charset="0"/>
            </a:endParaRPr>
          </a:p>
          <a:p>
            <a:pPr marL="342900" indent="-342900" defTabSz="904875">
              <a:lnSpc>
                <a:spcPct val="114000"/>
              </a:lnSpc>
              <a:buFont typeface="+mj-lt"/>
              <a:buAutoNum type="arabicPeriod"/>
              <a:tabLst>
                <a:tab pos="1257300" algn="l"/>
                <a:tab pos="3228975" algn="l"/>
              </a:tabLst>
            </a:pPr>
            <a:r>
              <a:rPr lang="en-US" sz="1400" dirty="0" err="1"/>
              <a:t>Sifringer</a:t>
            </a:r>
            <a:r>
              <a:rPr lang="en-US" sz="1400" dirty="0"/>
              <a:t>, B., </a:t>
            </a:r>
            <a:r>
              <a:rPr lang="en-US" sz="1400" dirty="0" err="1"/>
              <a:t>Lurkin</a:t>
            </a:r>
            <a:r>
              <a:rPr lang="en-US" sz="1400" dirty="0"/>
              <a:t>, V., &amp; </a:t>
            </a:r>
            <a:r>
              <a:rPr lang="en-US" sz="1400" dirty="0" err="1"/>
              <a:t>Alahi</a:t>
            </a:r>
            <a:r>
              <a:rPr lang="en-US" sz="1400" dirty="0"/>
              <a:t>, A. (2020). Enhancing discrete choice models with representation learning. </a:t>
            </a:r>
            <a:r>
              <a:rPr lang="en-US" sz="1400" i="1" dirty="0"/>
              <a:t>Transportation Research Part B: Methodological</a:t>
            </a:r>
            <a:r>
              <a:rPr lang="en-US" sz="1400" dirty="0"/>
              <a:t>, </a:t>
            </a:r>
            <a:r>
              <a:rPr lang="en-US" sz="1400" i="1" dirty="0"/>
              <a:t>140</a:t>
            </a:r>
            <a:r>
              <a:rPr lang="en-US" sz="1400" dirty="0"/>
              <a:t>, 236-261.</a:t>
            </a:r>
          </a:p>
          <a:p>
            <a:pPr marL="342900" indent="-342900" defTabSz="904875">
              <a:lnSpc>
                <a:spcPct val="114000"/>
              </a:lnSpc>
              <a:buFont typeface="+mj-lt"/>
              <a:buAutoNum type="arabicPeriod"/>
              <a:tabLst>
                <a:tab pos="1257300" algn="l"/>
                <a:tab pos="3228975" algn="l"/>
              </a:tabLst>
            </a:pPr>
            <a:r>
              <a:rPr lang="en-GB" sz="1400" dirty="0"/>
              <a:t>Molnar, C. (2020). </a:t>
            </a:r>
            <a:r>
              <a:rPr lang="en-GB" sz="1400" i="1" dirty="0"/>
              <a:t>Interpretable machine learning</a:t>
            </a:r>
            <a:r>
              <a:rPr lang="en-GB" sz="1400" dirty="0"/>
              <a:t>. Lulu. com</a:t>
            </a:r>
            <a:endParaRPr lang="en-US" sz="1400" dirty="0"/>
          </a:p>
          <a:p>
            <a:pPr marL="0" indent="0">
              <a:buNone/>
            </a:pPr>
            <a:endParaRPr lang="en-GB" sz="1800" dirty="0">
              <a:cs typeface="Times New Roman" panose="02020603050405020304" pitchFamily="18" charset="0"/>
            </a:endParaRPr>
          </a:p>
          <a:p>
            <a:pPr marL="0" indent="0">
              <a:buNone/>
            </a:pPr>
            <a:endParaRPr lang="en-GB" sz="1800" dirty="0">
              <a:cs typeface="Times New Roman" panose="02020603050405020304" pitchFamily="18" charset="0"/>
            </a:endParaRPr>
          </a:p>
          <a:p>
            <a:endParaRPr lang="en-GB" sz="1800" dirty="0">
              <a:cs typeface="Times New Roman" panose="02020603050405020304" pitchFamily="18" charset="0"/>
            </a:endParaRPr>
          </a:p>
        </p:txBody>
      </p:sp>
      <p:sp>
        <p:nvSpPr>
          <p:cNvPr id="6" name="Title 1"/>
          <p:cNvSpPr>
            <a:spLocks noGrp="1"/>
          </p:cNvSpPr>
          <p:nvPr>
            <p:ph type="title"/>
          </p:nvPr>
        </p:nvSpPr>
        <p:spPr>
          <a:xfrm>
            <a:off x="1055441" y="457200"/>
            <a:ext cx="9045824" cy="451520"/>
          </a:xfrm>
        </p:spPr>
        <p:txBody>
          <a:bodyPr/>
          <a:lstStyle/>
          <a:p>
            <a:pPr lvl="0">
              <a:defRPr/>
            </a:pPr>
            <a:r>
              <a:rPr lang="en-GB" sz="2600" dirty="0">
                <a:solidFill>
                  <a:srgbClr val="000000"/>
                </a:solidFill>
              </a:rPr>
              <a:t>Course set-up</a:t>
            </a:r>
          </a:p>
        </p:txBody>
      </p:sp>
      <p:sp>
        <p:nvSpPr>
          <p:cNvPr id="7" name="Slide Number Placeholder 3"/>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58959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8498135" cy="5400600"/>
          </a:xfrm>
        </p:spPr>
        <p:txBody>
          <a:bodyPr>
            <a:noAutofit/>
          </a:bodyPr>
          <a:lstStyle/>
          <a:p>
            <a:pPr marL="0" lvl="1" indent="0">
              <a:buNone/>
              <a:tabLst>
                <a:tab pos="3138488" algn="l"/>
              </a:tabLst>
            </a:pPr>
            <a:r>
              <a:rPr lang="en-GB" sz="1800" b="1" dirty="0" err="1"/>
              <a:t>Hyperparameters</a:t>
            </a:r>
            <a:endParaRPr lang="en-GB" sz="1800" dirty="0"/>
          </a:p>
          <a:p>
            <a:pPr marL="800100" lvl="2" indent="-400050">
              <a:buFont typeface="+mj-lt"/>
              <a:buAutoNum type="arabicPeriod" startAt="3"/>
              <a:tabLst>
                <a:tab pos="3138488" algn="l"/>
              </a:tabLst>
            </a:pPr>
            <a:r>
              <a:rPr lang="en-GB" sz="1800" u="sng" dirty="0"/>
              <a:t>Learning rate</a:t>
            </a:r>
            <a:r>
              <a:rPr lang="en-GB" sz="1800" dirty="0"/>
              <a:t>: determines the </a:t>
            </a:r>
            <a:r>
              <a:rPr lang="en-GB" sz="1800" b="1" dirty="0"/>
              <a:t>step size </a:t>
            </a:r>
            <a:r>
              <a:rPr lang="en-GB" sz="1800" dirty="0"/>
              <a:t>at an iteration </a:t>
            </a:r>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2" name="TextBox 1"/>
          <p:cNvSpPr txBox="1"/>
          <p:nvPr/>
        </p:nvSpPr>
        <p:spPr>
          <a:xfrm>
            <a:off x="2721326" y="5530194"/>
            <a:ext cx="31065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rPr>
              <a:t>Too big </a:t>
            </a: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Overshooting (instability)</a:t>
            </a:r>
            <a:endParaRPr kumimoji="0" lang="en-GB" sz="1600" b="0" i="0" u="none" strike="noStrike" kern="1200" cap="none" spc="0" normalizeH="0" baseline="0" noProof="0" dirty="0">
              <a:ln>
                <a:noFill/>
              </a:ln>
              <a:solidFill>
                <a:srgbClr val="C00000"/>
              </a:solidFill>
              <a:effectLst/>
              <a:uLnTx/>
              <a:uFillTx/>
              <a:latin typeface="Calibri"/>
              <a:ea typeface="+mn-ea"/>
              <a:cs typeface="+mn-cs"/>
            </a:endParaRPr>
          </a:p>
        </p:txBody>
      </p:sp>
      <p:sp>
        <p:nvSpPr>
          <p:cNvPr id="8" name="TextBox 7"/>
          <p:cNvSpPr txBox="1"/>
          <p:nvPr/>
        </p:nvSpPr>
        <p:spPr>
          <a:xfrm>
            <a:off x="5827830" y="5530194"/>
            <a:ext cx="29097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rPr>
              <a:t>Too small </a:t>
            </a: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Slow to converge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rgbClr val="C00000"/>
                </a:solidFill>
                <a:latin typeface="Calibri"/>
                <a:sym typeface="Wingdings" panose="05000000000000000000" pitchFamily="2" charset="2"/>
              </a:rPr>
              <a:t>Get stuck in local solutions</a:t>
            </a:r>
            <a:endParaRPr kumimoji="0" lang="en-GB" sz="1600" b="0" i="0" u="none" strike="noStrike" kern="1200" cap="none" spc="0" normalizeH="0" baseline="0" noProof="0" dirty="0">
              <a:ln>
                <a:noFill/>
              </a:ln>
              <a:solidFill>
                <a:srgbClr val="C00000"/>
              </a:solidFill>
              <a:effectLst/>
              <a:uLnTx/>
              <a:uFillTx/>
              <a:latin typeface="Calibri"/>
              <a:ea typeface="+mn-ea"/>
              <a:cs typeface="+mn-cs"/>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53" y="2719277"/>
            <a:ext cx="3014546" cy="260899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325" y="2719277"/>
            <a:ext cx="3106505" cy="2557689"/>
          </a:xfrm>
          <a:prstGeom prst="rect">
            <a:avLst/>
          </a:prstGeom>
        </p:spPr>
      </p:pic>
      <p:sp>
        <p:nvSpPr>
          <p:cNvPr id="13" name="TextBox 12"/>
          <p:cNvSpPr txBox="1"/>
          <p:nvPr/>
        </p:nvSpPr>
        <p:spPr>
          <a:xfrm>
            <a:off x="2721325" y="2303145"/>
            <a:ext cx="30017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Large learning rate</a:t>
            </a:r>
          </a:p>
        </p:txBody>
      </p:sp>
      <p:sp>
        <p:nvSpPr>
          <p:cNvPr id="16" name="TextBox 15"/>
          <p:cNvSpPr txBox="1"/>
          <p:nvPr/>
        </p:nvSpPr>
        <p:spPr>
          <a:xfrm>
            <a:off x="5723054" y="2303145"/>
            <a:ext cx="301454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Small learning rate</a:t>
            </a:r>
          </a:p>
        </p:txBody>
      </p:sp>
    </p:spTree>
    <p:extLst>
      <p:ext uri="{BB962C8B-B14F-4D97-AF65-F5344CB8AC3E}">
        <p14:creationId xmlns:p14="http://schemas.microsoft.com/office/powerpoint/2010/main" val="1953610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10225136" cy="5400600"/>
          </a:xfrm>
        </p:spPr>
        <p:txBody>
          <a:bodyPr>
            <a:noAutofit/>
          </a:bodyPr>
          <a:lstStyle/>
          <a:p>
            <a:pPr marL="0" lvl="1" indent="0">
              <a:buNone/>
              <a:tabLst>
                <a:tab pos="3138488" algn="l"/>
              </a:tabLst>
            </a:pPr>
            <a:r>
              <a:rPr lang="en-GB" sz="1800" b="1" dirty="0" err="1"/>
              <a:t>Hyperparameters</a:t>
            </a:r>
            <a:endParaRPr lang="en-GB" sz="1800" dirty="0"/>
          </a:p>
          <a:p>
            <a:pPr marL="800100" lvl="2" indent="-400050">
              <a:buFont typeface="+mj-lt"/>
              <a:buAutoNum type="arabicPeriod" startAt="4"/>
              <a:tabLst>
                <a:tab pos="3138488" algn="l"/>
              </a:tabLst>
            </a:pPr>
            <a:r>
              <a:rPr lang="en-GB" sz="1800" u="sng" dirty="0"/>
              <a:t>Regularisation</a:t>
            </a:r>
            <a:r>
              <a:rPr lang="en-GB" sz="1800" dirty="0"/>
              <a:t>: </a:t>
            </a:r>
            <a:r>
              <a:rPr lang="en-GB" sz="1800" b="1" dirty="0"/>
              <a:t>penalises</a:t>
            </a:r>
            <a:r>
              <a:rPr lang="en-GB" sz="1800" dirty="0"/>
              <a:t> the magnitudes of the </a:t>
            </a:r>
            <a:r>
              <a:rPr lang="en-GB" sz="1800" b="1" dirty="0"/>
              <a:t>weights</a:t>
            </a:r>
            <a:r>
              <a:rPr lang="en-GB" sz="1800" dirty="0"/>
              <a:t>, to avoid overfitting</a:t>
            </a:r>
          </a:p>
          <a:p>
            <a:pPr marL="400050" lvl="2" indent="0">
              <a:buNone/>
              <a:tabLst>
                <a:tab pos="3138488" algn="l"/>
              </a:tabLst>
            </a:pPr>
            <a:endParaRPr lang="en-GB" sz="1800" dirty="0"/>
          </a:p>
          <a:p>
            <a:pPr marL="1257300" lvl="3" indent="-400050">
              <a:buFont typeface="Wingdings" panose="05000000000000000000" pitchFamily="2" charset="2"/>
              <a:buChar char="Ø"/>
              <a:tabLst>
                <a:tab pos="3138488" algn="l"/>
              </a:tabLst>
            </a:pPr>
            <a:r>
              <a:rPr lang="en-GB" sz="1800" dirty="0"/>
              <a:t>L1 regularisation (aka Lasso) penalises the sum of the absolute values of the weights</a:t>
            </a:r>
          </a:p>
          <a:p>
            <a:pPr marL="1257300" lvl="3" indent="-400050">
              <a:buFont typeface="Wingdings" panose="05000000000000000000" pitchFamily="2" charset="2"/>
              <a:buChar char="Ø"/>
              <a:tabLst>
                <a:tab pos="3138488" algn="l"/>
              </a:tabLst>
            </a:pPr>
            <a:endParaRPr lang="en-GB" sz="1800" dirty="0"/>
          </a:p>
          <a:p>
            <a:pPr marL="1257300" lvl="3" indent="-400050">
              <a:buFont typeface="Wingdings" panose="05000000000000000000" pitchFamily="2" charset="2"/>
              <a:buChar char="Ø"/>
              <a:tabLst>
                <a:tab pos="3138488" algn="l"/>
              </a:tabLst>
            </a:pPr>
            <a:endParaRPr lang="en-GB" sz="1800" dirty="0"/>
          </a:p>
          <a:p>
            <a:pPr marL="1257300" lvl="3" indent="-400050">
              <a:buFont typeface="Wingdings" panose="05000000000000000000" pitchFamily="2" charset="2"/>
              <a:buChar char="Ø"/>
              <a:tabLst>
                <a:tab pos="3138488" algn="l"/>
              </a:tabLst>
            </a:pPr>
            <a:r>
              <a:rPr lang="en-GB" sz="1800" dirty="0"/>
              <a:t>L2 regularisation (aka ridge) penalises the sum of the squared values of the weights</a:t>
            </a:r>
          </a:p>
          <a:p>
            <a:pPr marL="1257300" lvl="3" indent="-400050">
              <a:buFont typeface="Wingdings" panose="05000000000000000000" pitchFamily="2" charset="2"/>
              <a:buChar char="Ø"/>
              <a:tabLst>
                <a:tab pos="3138488" algn="l"/>
              </a:tabLst>
            </a:pPr>
            <a:endParaRPr lang="en-GB" sz="1800" dirty="0"/>
          </a:p>
          <a:p>
            <a:pPr marL="800100" lvl="2" indent="-400050">
              <a:tabLst>
                <a:tab pos="3138488" algn="l"/>
              </a:tabLst>
            </a:pPr>
            <a:r>
              <a:rPr lang="en-GB" sz="1800" dirty="0"/>
              <a:t>The </a:t>
            </a:r>
            <a:r>
              <a:rPr lang="en-GB" sz="1800" b="1" dirty="0"/>
              <a:t>penalty</a:t>
            </a:r>
            <a:r>
              <a:rPr lang="en-GB" sz="1800" dirty="0"/>
              <a:t> is added to the cost (loss) function:</a:t>
            </a:r>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r>
              <a:rPr lang="en-GB" sz="1800" dirty="0"/>
              <a:t>The hyperparameter </a:t>
            </a:r>
            <a:r>
              <a:rPr lang="el-GR" sz="1800" b="1" dirty="0"/>
              <a:t>α</a:t>
            </a:r>
            <a:r>
              <a:rPr lang="en-GB" sz="1800" dirty="0"/>
              <a:t> governs the strength of the </a:t>
            </a:r>
            <a:r>
              <a:rPr lang="en-GB" sz="1800" b="1" dirty="0"/>
              <a:t>penalty</a:t>
            </a:r>
            <a:r>
              <a:rPr lang="en-GB" sz="1800" dirty="0"/>
              <a:t> relative to the </a:t>
            </a:r>
            <a:r>
              <a:rPr lang="en-GB" sz="1800" b="1" dirty="0"/>
              <a:t>cost function</a:t>
            </a:r>
          </a:p>
          <a:p>
            <a:pPr marL="1257300" lvl="3" indent="-400050">
              <a:buFont typeface="Wingdings" panose="05000000000000000000" pitchFamily="2" charset="2"/>
              <a:buChar char="Ø"/>
              <a:tabLst>
                <a:tab pos="2419350" algn="l"/>
              </a:tabLst>
            </a:pPr>
            <a:r>
              <a:rPr lang="en-GB" sz="1800" dirty="0"/>
              <a:t>Too high </a:t>
            </a:r>
            <a:r>
              <a:rPr lang="el-GR" sz="1800" dirty="0"/>
              <a:t>α</a:t>
            </a:r>
            <a:r>
              <a:rPr lang="en-GB" sz="1800" dirty="0"/>
              <a:t> 	</a:t>
            </a:r>
            <a:r>
              <a:rPr lang="en-GB" sz="1800" dirty="0">
                <a:sym typeface="Wingdings" panose="05000000000000000000" pitchFamily="2" charset="2"/>
              </a:rPr>
              <a:t> risks </a:t>
            </a:r>
            <a:r>
              <a:rPr lang="en-GB" sz="1800" dirty="0" err="1">
                <a:sym typeface="Wingdings" panose="05000000000000000000" pitchFamily="2" charset="2"/>
              </a:rPr>
              <a:t>underfitting</a:t>
            </a:r>
            <a:endParaRPr lang="en-GB" sz="1800" dirty="0">
              <a:sym typeface="Wingdings" panose="05000000000000000000" pitchFamily="2" charset="2"/>
            </a:endParaRPr>
          </a:p>
          <a:p>
            <a:pPr marL="1257300" lvl="3" indent="-400050">
              <a:buFont typeface="Wingdings" panose="05000000000000000000" pitchFamily="2" charset="2"/>
              <a:buChar char="Ø"/>
              <a:tabLst>
                <a:tab pos="2419350" algn="l"/>
              </a:tabLst>
            </a:pPr>
            <a:r>
              <a:rPr lang="en-GB" sz="1800" dirty="0"/>
              <a:t>Too low </a:t>
            </a:r>
            <a:r>
              <a:rPr lang="el-GR" sz="1800" dirty="0"/>
              <a:t>α</a:t>
            </a:r>
            <a:r>
              <a:rPr lang="en-GB" sz="1800" dirty="0"/>
              <a:t> 	</a:t>
            </a:r>
            <a:r>
              <a:rPr lang="en-GB" sz="1800" dirty="0">
                <a:sym typeface="Wingdings" panose="05000000000000000000" pitchFamily="2" charset="2"/>
              </a:rPr>
              <a:t> risks overfitting</a:t>
            </a: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grpSp>
        <p:nvGrpSpPr>
          <p:cNvPr id="2" name="Group 1"/>
          <p:cNvGrpSpPr/>
          <p:nvPr/>
        </p:nvGrpSpPr>
        <p:grpSpPr>
          <a:xfrm>
            <a:off x="2054225" y="4252445"/>
            <a:ext cx="9417775" cy="1210143"/>
            <a:chOff x="2054225" y="4252445"/>
            <a:chExt cx="9417775" cy="1210143"/>
          </a:xfrm>
        </p:grpSpPr>
        <p:graphicFrame>
          <p:nvGraphicFramePr>
            <p:cNvPr id="3" name="Object 2"/>
            <p:cNvGraphicFramePr>
              <a:graphicFrameLocks noChangeAspect="1"/>
            </p:cNvGraphicFramePr>
            <p:nvPr/>
          </p:nvGraphicFramePr>
          <p:xfrm>
            <a:off x="2054225" y="4437063"/>
            <a:ext cx="2682875" cy="1025525"/>
          </p:xfrm>
          <a:graphic>
            <a:graphicData uri="http://schemas.openxmlformats.org/presentationml/2006/ole">
              <mc:AlternateContent xmlns:mc="http://schemas.openxmlformats.org/markup-compatibility/2006">
                <mc:Choice xmlns:v="urn:schemas-microsoft-com:vml" Requires="v">
                  <p:oleObj name="Equation" r:id="rId2" imgW="1726920" imgH="660240" progId="Equation.DSMT4">
                    <p:embed/>
                  </p:oleObj>
                </mc:Choice>
                <mc:Fallback>
                  <p:oleObj name="Equation" r:id="rId2" imgW="1726920" imgH="660240" progId="Equation.DSMT4">
                    <p:embed/>
                    <p:pic>
                      <p:nvPicPr>
                        <p:cNvPr id="3" name="Object 2"/>
                        <p:cNvPicPr/>
                        <p:nvPr/>
                      </p:nvPicPr>
                      <p:blipFill>
                        <a:blip r:embed="rId3"/>
                        <a:stretch>
                          <a:fillRect/>
                        </a:stretch>
                      </p:blipFill>
                      <p:spPr>
                        <a:xfrm>
                          <a:off x="2054225" y="4437063"/>
                          <a:ext cx="2682875" cy="1025525"/>
                        </a:xfrm>
                        <a:prstGeom prst="rect">
                          <a:avLst/>
                        </a:prstGeom>
                      </p:spPr>
                    </p:pic>
                  </p:oleObj>
                </mc:Fallback>
              </mc:AlternateContent>
            </a:graphicData>
          </a:graphic>
        </p:graphicFrame>
        <p:cxnSp>
          <p:nvCxnSpPr>
            <p:cNvPr id="7" name="Elbow Connector 6"/>
            <p:cNvCxnSpPr/>
            <p:nvPr/>
          </p:nvCxnSpPr>
          <p:spPr>
            <a:xfrm rot="10800000" flipV="1">
              <a:off x="2934544" y="4365111"/>
              <a:ext cx="1944216" cy="144000"/>
            </a:xfrm>
            <a:prstGeom prst="bentConnector3">
              <a:avLst>
                <a:gd name="adj1" fmla="val 100138"/>
              </a:avLst>
            </a:prstGeom>
            <a:ln w="1905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4878759" y="4252445"/>
              <a:ext cx="65932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Cross-entropy (</a:t>
              </a:r>
              <a:r>
                <a:rPr kumimoji="0" lang="en-GB"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minimising</a:t>
              </a:r>
              <a:r>
                <a:rPr kumimoji="0" lang="en-GB"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the </a:t>
              </a:r>
              <a:r>
                <a:rPr kumimoji="0" lang="en-GB"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cross-entropy</a:t>
              </a:r>
              <a:r>
                <a:rPr kumimoji="0" lang="en-GB"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implies </a:t>
              </a:r>
              <a:r>
                <a:rPr kumimoji="0" lang="en-GB"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maximising</a:t>
              </a:r>
              <a:r>
                <a:rPr kumimoji="0" lang="en-GB"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LL)</a:t>
              </a: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1" name="TextBox 10"/>
            <p:cNvSpPr txBox="1"/>
            <p:nvPr/>
          </p:nvSpPr>
          <p:spPr>
            <a:xfrm>
              <a:off x="5484629" y="4765159"/>
              <a:ext cx="2088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Penalty</a:t>
              </a:r>
            </a:p>
          </p:txBody>
        </p:sp>
        <p:cxnSp>
          <p:nvCxnSpPr>
            <p:cNvPr id="12" name="Elbow Connector 11"/>
            <p:cNvCxnSpPr/>
            <p:nvPr/>
          </p:nvCxnSpPr>
          <p:spPr>
            <a:xfrm rot="10800000">
              <a:off x="3514350" y="4806443"/>
              <a:ext cx="1944216" cy="144000"/>
            </a:xfrm>
            <a:prstGeom prst="bentConnector3">
              <a:avLst>
                <a:gd name="adj1" fmla="val 100138"/>
              </a:avLst>
            </a:prstGeom>
            <a:ln w="1905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grpSp>
        <p:nvGrpSpPr>
          <p:cNvPr id="13" name="Group 12"/>
          <p:cNvGrpSpPr/>
          <p:nvPr/>
        </p:nvGrpSpPr>
        <p:grpSpPr>
          <a:xfrm>
            <a:off x="10030370" y="2151462"/>
            <a:ext cx="684000" cy="1340438"/>
            <a:chOff x="10419670" y="2241403"/>
            <a:chExt cx="684000" cy="1319168"/>
          </a:xfrm>
        </p:grpSpPr>
        <p:graphicFrame>
          <p:nvGraphicFramePr>
            <p:cNvPr id="8" name="Object 7"/>
            <p:cNvGraphicFramePr>
              <a:graphicFrameLocks noChangeAspect="1"/>
            </p:cNvGraphicFramePr>
            <p:nvPr/>
          </p:nvGraphicFramePr>
          <p:xfrm>
            <a:off x="10419670" y="2241403"/>
            <a:ext cx="655637" cy="400050"/>
          </p:xfrm>
          <a:graphic>
            <a:graphicData uri="http://schemas.openxmlformats.org/presentationml/2006/ole">
              <mc:AlternateContent xmlns:mc="http://schemas.openxmlformats.org/markup-compatibility/2006">
                <mc:Choice xmlns:v="urn:schemas-microsoft-com:vml" Requires="v">
                  <p:oleObj name="Equation" r:id="rId4" imgW="393480" imgH="241200" progId="Equation.DSMT4">
                    <p:embed/>
                  </p:oleObj>
                </mc:Choice>
                <mc:Fallback>
                  <p:oleObj name="Equation" r:id="rId4" imgW="393480" imgH="241200" progId="Equation.DSMT4">
                    <p:embed/>
                    <p:pic>
                      <p:nvPicPr>
                        <p:cNvPr id="8" name="Object 7"/>
                        <p:cNvPicPr/>
                        <p:nvPr/>
                      </p:nvPicPr>
                      <p:blipFill>
                        <a:blip r:embed="rId5"/>
                        <a:stretch>
                          <a:fillRect/>
                        </a:stretch>
                      </p:blipFill>
                      <p:spPr>
                        <a:xfrm>
                          <a:off x="10419670" y="2241403"/>
                          <a:ext cx="655637" cy="40005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10419670" y="3130626"/>
            <a:ext cx="684000" cy="429945"/>
          </p:xfrm>
          <a:graphic>
            <a:graphicData uri="http://schemas.openxmlformats.org/presentationml/2006/ole">
              <mc:AlternateContent xmlns:mc="http://schemas.openxmlformats.org/markup-compatibility/2006">
                <mc:Choice xmlns:v="urn:schemas-microsoft-com:vml" Requires="v">
                  <p:oleObj name="Equation" r:id="rId6" imgW="444240" imgH="279360" progId="Equation.DSMT4">
                    <p:embed/>
                  </p:oleObj>
                </mc:Choice>
                <mc:Fallback>
                  <p:oleObj name="Equation" r:id="rId6" imgW="444240" imgH="279360" progId="Equation.DSMT4">
                    <p:embed/>
                    <p:pic>
                      <p:nvPicPr>
                        <p:cNvPr id="9" name="Object 8"/>
                        <p:cNvPicPr/>
                        <p:nvPr/>
                      </p:nvPicPr>
                      <p:blipFill>
                        <a:blip r:embed="rId7"/>
                        <a:stretch>
                          <a:fillRect/>
                        </a:stretch>
                      </p:blipFill>
                      <p:spPr>
                        <a:xfrm>
                          <a:off x="10419670" y="3130626"/>
                          <a:ext cx="684000" cy="429945"/>
                        </a:xfrm>
                        <a:prstGeom prst="rect">
                          <a:avLst/>
                        </a:prstGeom>
                      </p:spPr>
                    </p:pic>
                  </p:oleObj>
                </mc:Fallback>
              </mc:AlternateContent>
            </a:graphicData>
          </a:graphic>
        </p:graphicFrame>
      </p:grpSp>
    </p:spTree>
    <p:extLst>
      <p:ext uri="{BB962C8B-B14F-4D97-AF65-F5344CB8AC3E}">
        <p14:creationId xmlns:p14="http://schemas.microsoft.com/office/powerpoint/2010/main" val="94543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8" end="8"/>
                                            </p:txEl>
                                          </p:spTgt>
                                        </p:tgtEl>
                                        <p:attrNameLst>
                                          <p:attrName>style.visibility</p:attrName>
                                        </p:attrNameLst>
                                      </p:cBhvr>
                                      <p:to>
                                        <p:strVal val="visible"/>
                                      </p:to>
                                    </p:set>
                                    <p:animEffect transition="in" filter="fade">
                                      <p:cBhvr>
                                        <p:cTn id="18" dur="500"/>
                                        <p:tgtEl>
                                          <p:spTgt spid="5">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4" end="14"/>
                                            </p:txEl>
                                          </p:spTgt>
                                        </p:tgtEl>
                                        <p:attrNameLst>
                                          <p:attrName>style.visibility</p:attrName>
                                        </p:attrNameLst>
                                      </p:cBhvr>
                                      <p:to>
                                        <p:strVal val="visible"/>
                                      </p:to>
                                    </p:set>
                                    <p:animEffect transition="in" filter="fade">
                                      <p:cBhvr>
                                        <p:cTn id="26" dur="500"/>
                                        <p:tgtEl>
                                          <p:spTgt spid="5">
                                            <p:txEl>
                                              <p:pRg st="14" end="1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animEffect transition="in" filter="fade">
                                      <p:cBhvr>
                                        <p:cTn id="29" dur="500"/>
                                        <p:tgtEl>
                                          <p:spTgt spid="5">
                                            <p:txEl>
                                              <p:pRg st="15" end="1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16" end="16"/>
                                            </p:txEl>
                                          </p:spTgt>
                                        </p:tgtEl>
                                        <p:attrNameLst>
                                          <p:attrName>style.visibility</p:attrName>
                                        </p:attrNameLst>
                                      </p:cBhvr>
                                      <p:to>
                                        <p:strVal val="visible"/>
                                      </p:to>
                                    </p:set>
                                    <p:animEffect transition="in" filter="fade">
                                      <p:cBhvr>
                                        <p:cTn id="32"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10225136" cy="5400600"/>
          </a:xfrm>
        </p:spPr>
        <p:txBody>
          <a:bodyPr>
            <a:noAutofit/>
          </a:bodyPr>
          <a:lstStyle/>
          <a:p>
            <a:pPr marL="0" lvl="1" indent="0">
              <a:buNone/>
              <a:tabLst>
                <a:tab pos="3138488" algn="l"/>
              </a:tabLst>
            </a:pPr>
            <a:r>
              <a:rPr lang="en-GB" sz="1800" b="1" dirty="0" err="1"/>
              <a:t>Hyperparameter</a:t>
            </a:r>
            <a:r>
              <a:rPr lang="en-GB" sz="1800" b="1" dirty="0"/>
              <a:t> tuning in practice</a:t>
            </a:r>
          </a:p>
          <a:p>
            <a:pPr marL="0" lvl="1" indent="0">
              <a:buNone/>
              <a:tabLst>
                <a:tab pos="3138488" algn="l"/>
              </a:tabLst>
            </a:pPr>
            <a:endParaRPr lang="en-GB" dirty="0"/>
          </a:p>
          <a:p>
            <a:pPr marL="0" lvl="1" indent="0">
              <a:buNone/>
              <a:tabLst>
                <a:tab pos="3138488" algn="l"/>
              </a:tabLst>
            </a:pPr>
            <a:r>
              <a:rPr lang="en-GB" sz="1800" dirty="0"/>
              <a:t>For </a:t>
            </a:r>
            <a:r>
              <a:rPr lang="en-GB" sz="1800" dirty="0" err="1"/>
              <a:t>hyperparameter</a:t>
            </a:r>
            <a:r>
              <a:rPr lang="en-GB" sz="1800" dirty="0"/>
              <a:t> tuning we can use </a:t>
            </a:r>
            <a:r>
              <a:rPr lang="en-GB" sz="1800" dirty="0" err="1"/>
              <a:t>SciKit-learn’s</a:t>
            </a:r>
            <a:r>
              <a:rPr lang="en-GB" sz="1800" dirty="0"/>
              <a:t> </a:t>
            </a:r>
            <a:r>
              <a:rPr lang="en-GB" b="1" dirty="0" err="1"/>
              <a:t>GridSearchCV</a:t>
            </a:r>
            <a:endParaRPr lang="en-GB" b="1" dirty="0"/>
          </a:p>
          <a:p>
            <a:pPr marL="0" lvl="1" indent="0">
              <a:buNone/>
              <a:tabLst>
                <a:tab pos="3138488" algn="l"/>
              </a:tabLst>
            </a:pPr>
            <a:endParaRPr lang="en-GB" b="1" dirty="0"/>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pic>
        <p:nvPicPr>
          <p:cNvPr id="15" name="Picture 1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660" y="2443758"/>
            <a:ext cx="7897327" cy="3667637"/>
          </a:xfrm>
          <a:prstGeom prst="rect">
            <a:avLst/>
          </a:prstGeom>
        </p:spPr>
      </p:pic>
      <p:sp>
        <p:nvSpPr>
          <p:cNvPr id="16" name="Rectangle 15"/>
          <p:cNvSpPr/>
          <p:nvPr/>
        </p:nvSpPr>
        <p:spPr>
          <a:xfrm>
            <a:off x="2639616" y="5229200"/>
            <a:ext cx="115212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516F3B6-04F4-9B89-A082-1F7EE8772298}"/>
              </a:ext>
            </a:extLst>
          </p:cNvPr>
          <p:cNvPicPr>
            <a:picLocks noChangeAspect="1"/>
          </p:cNvPicPr>
          <p:nvPr/>
        </p:nvPicPr>
        <p:blipFill rotWithShape="1">
          <a:blip r:embed="rId3"/>
          <a:srcRect l="19519" t="19764" r="18025" b="19708"/>
          <a:stretch/>
        </p:blipFill>
        <p:spPr>
          <a:xfrm>
            <a:off x="9635430" y="975092"/>
            <a:ext cx="1872208" cy="1911212"/>
          </a:xfrm>
          <a:prstGeom prst="rect">
            <a:avLst/>
          </a:prstGeom>
        </p:spPr>
      </p:pic>
    </p:spTree>
    <p:extLst>
      <p:ext uri="{BB962C8B-B14F-4D97-AF65-F5344CB8AC3E}">
        <p14:creationId xmlns:p14="http://schemas.microsoft.com/office/powerpoint/2010/main" val="3675932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6633" y="1700808"/>
            <a:ext cx="7632848" cy="5182899"/>
          </a:xfrm>
          <a:prstGeom prst="rect">
            <a:avLst/>
          </a:prstGeom>
        </p:spPr>
      </p:pic>
      <p:sp>
        <p:nvSpPr>
          <p:cNvPr id="5" name="Content Placeholder 2"/>
          <p:cNvSpPr>
            <a:spLocks noGrp="1"/>
          </p:cNvSpPr>
          <p:nvPr>
            <p:ph idx="1"/>
          </p:nvPr>
        </p:nvSpPr>
        <p:spPr>
          <a:xfrm>
            <a:off x="720000" y="1268760"/>
            <a:ext cx="10225136" cy="1152128"/>
          </a:xfrm>
        </p:spPr>
        <p:txBody>
          <a:bodyPr>
            <a:noAutofit/>
          </a:bodyPr>
          <a:lstStyle/>
          <a:p>
            <a:pPr marL="0" lvl="1" indent="0">
              <a:buNone/>
              <a:tabLst>
                <a:tab pos="3138488" algn="l"/>
              </a:tabLst>
            </a:pPr>
            <a:r>
              <a:rPr lang="en-GB" sz="1800" b="1" dirty="0" err="1"/>
              <a:t>Hyperparameter</a:t>
            </a:r>
            <a:r>
              <a:rPr lang="en-GB" sz="1800" b="1" dirty="0"/>
              <a:t> tuning in practice</a:t>
            </a:r>
          </a:p>
          <a:p>
            <a:pPr marL="0" lvl="1" indent="0">
              <a:buNone/>
              <a:tabLst>
                <a:tab pos="3138488" algn="l"/>
              </a:tabLst>
            </a:pPr>
            <a:endParaRPr lang="en-GB" dirty="0"/>
          </a:p>
          <a:p>
            <a:pPr marL="0" lvl="1" indent="0">
              <a:buNone/>
              <a:tabLst>
                <a:tab pos="3138488" algn="l"/>
              </a:tabLst>
            </a:pPr>
            <a:r>
              <a:rPr lang="en-GB" sz="1800" dirty="0"/>
              <a:t>For hyperparameter tuning we can use </a:t>
            </a:r>
            <a:r>
              <a:rPr lang="en-GB" sz="1800" dirty="0" err="1"/>
              <a:t>SciKit-learn’s</a:t>
            </a:r>
            <a:r>
              <a:rPr lang="en-GB" sz="1800" dirty="0"/>
              <a:t> </a:t>
            </a:r>
            <a:r>
              <a:rPr lang="en-GB" b="1" dirty="0" err="1"/>
              <a:t>GridSearchCV</a:t>
            </a: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3" name="TextBox 2"/>
          <p:cNvSpPr txBox="1"/>
          <p:nvPr/>
        </p:nvSpPr>
        <p:spPr>
          <a:xfrm>
            <a:off x="461727" y="3856776"/>
            <a:ext cx="3929204" cy="2864699"/>
          </a:xfrm>
          <a:prstGeom prst="rect">
            <a:avLst/>
          </a:prstGeom>
          <a:noFill/>
          <a:ln>
            <a:solidFill>
              <a:srgbClr val="00B050"/>
            </a:solidFill>
          </a:ln>
        </p:spPr>
        <p:txBody>
          <a:bodyPr wrap="square" rtlCol="0" anchor="ctr">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In this case, these hyperparameters:</a:t>
            </a:r>
          </a:p>
          <a:p>
            <a:pPr marL="630238"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L2 = 0.0001</a:t>
            </a:r>
          </a:p>
          <a:p>
            <a:pPr marL="630238"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Lr = 0.001</a:t>
            </a:r>
          </a:p>
          <a:p>
            <a:pPr marL="630238"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Layers = (30,30)</a:t>
            </a:r>
          </a:p>
          <a:p>
            <a:pPr marL="314325" marR="0" lvl="1" indent="0" algn="l" defTabSz="914400" rtl="0" eaLnBrk="1" fontAlgn="auto" latinLnBrk="0" hangingPunct="1">
              <a:lnSpc>
                <a:spcPct val="100000"/>
              </a:lnSpc>
              <a:spcBef>
                <a:spcPts val="0"/>
              </a:spcBef>
              <a:spcAft>
                <a:spcPts val="0"/>
              </a:spcAft>
              <a:buClrTx/>
              <a:buSzTx/>
              <a:buFontTx/>
              <a:buNone/>
              <a:tabLst>
                <a:tab pos="260350"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result in the best </a:t>
            </a:r>
            <a:r>
              <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rPr>
              <a:t>generalisation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Note: we do </a:t>
            </a:r>
            <a:r>
              <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rPr>
              <a:t>not</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consider the weights of the model to assess its performance</a:t>
            </a:r>
          </a:p>
        </p:txBody>
      </p:sp>
      <p:sp>
        <p:nvSpPr>
          <p:cNvPr id="7" name="Rectangle 6"/>
          <p:cNvSpPr/>
          <p:nvPr/>
        </p:nvSpPr>
        <p:spPr>
          <a:xfrm>
            <a:off x="4572484" y="4437112"/>
            <a:ext cx="227372" cy="22843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606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K-fold cross validation</a:t>
            </a:r>
          </a:p>
        </p:txBody>
      </p:sp>
      <p:sp>
        <p:nvSpPr>
          <p:cNvPr id="3" name="Content Placeholder 2"/>
          <p:cNvSpPr>
            <a:spLocks noGrp="1"/>
          </p:cNvSpPr>
          <p:nvPr>
            <p:ph idx="1"/>
          </p:nvPr>
        </p:nvSpPr>
        <p:spPr>
          <a:xfrm>
            <a:off x="585926" y="1260000"/>
            <a:ext cx="7377344" cy="5400600"/>
          </a:xfrm>
        </p:spPr>
        <p:txBody>
          <a:bodyPr>
            <a:normAutofit/>
          </a:bodyPr>
          <a:lstStyle/>
          <a:p>
            <a:pPr marL="285750" lvl="1">
              <a:buFont typeface="Arial" panose="020B0604020202020204" pitchFamily="34" charset="0"/>
              <a:buChar char="•"/>
              <a:tabLst>
                <a:tab pos="3138488" algn="l"/>
              </a:tabLst>
            </a:pPr>
            <a:r>
              <a:rPr lang="en-GB" sz="1800" dirty="0"/>
              <a:t>K-fold cross validation is a method</a:t>
            </a:r>
            <a:r>
              <a:rPr lang="en-US" sz="1800" dirty="0"/>
              <a:t> to </a:t>
            </a:r>
            <a:r>
              <a:rPr lang="en-US" sz="1800" b="1" dirty="0"/>
              <a:t>more rigorously evaluate the </a:t>
            </a:r>
            <a:r>
              <a:rPr lang="en-US" sz="1800" b="1" dirty="0" err="1"/>
              <a:t>generalisation</a:t>
            </a:r>
            <a:r>
              <a:rPr lang="en-US" sz="1800" b="1" dirty="0"/>
              <a:t> performance </a:t>
            </a:r>
            <a:r>
              <a:rPr lang="en-US" sz="1800" dirty="0"/>
              <a:t>(vs train/test)</a:t>
            </a:r>
          </a:p>
          <a:p>
            <a:pPr marL="285750" lvl="1">
              <a:buFont typeface="Arial" panose="020B0604020202020204" pitchFamily="34" charset="0"/>
              <a:buChar char="•"/>
              <a:tabLst>
                <a:tab pos="3138488" algn="l"/>
              </a:tabLst>
            </a:pPr>
            <a:endParaRPr lang="en-US" sz="1800" dirty="0"/>
          </a:p>
          <a:p>
            <a:pPr marL="285750" lvl="1">
              <a:buFont typeface="Arial" panose="020B0604020202020204" pitchFamily="34" charset="0"/>
              <a:buChar char="•"/>
              <a:tabLst>
                <a:tab pos="3138488" algn="l"/>
              </a:tabLst>
            </a:pPr>
            <a:r>
              <a:rPr lang="en-US" sz="1800" dirty="0"/>
              <a:t>K-fold cross validations is a ‘</a:t>
            </a:r>
            <a:r>
              <a:rPr lang="en-US" sz="1800" b="1" dirty="0"/>
              <a:t>must use</a:t>
            </a:r>
            <a:r>
              <a:rPr lang="en-US" sz="1800" dirty="0"/>
              <a:t>’ when </a:t>
            </a:r>
            <a:r>
              <a:rPr lang="en-GB" sz="1800" dirty="0"/>
              <a:t>tuning the </a:t>
            </a:r>
            <a:r>
              <a:rPr lang="en-GB" sz="1800" dirty="0" err="1"/>
              <a:t>hyperparameters</a:t>
            </a:r>
            <a:endParaRPr lang="en-GB" sz="1800" dirty="0"/>
          </a:p>
          <a:p>
            <a:pPr marL="285750" lvl="1">
              <a:buFont typeface="Arial" panose="020B0604020202020204" pitchFamily="34" charset="0"/>
              <a:buChar char="•"/>
              <a:tabLst>
                <a:tab pos="3138488" algn="l"/>
              </a:tabLst>
            </a:pPr>
            <a:endParaRPr lang="en-GB" sz="1800" dirty="0"/>
          </a:p>
          <a:p>
            <a:pPr marL="285750" lvl="1">
              <a:buFont typeface="Arial" panose="020B0604020202020204" pitchFamily="34" charset="0"/>
              <a:buChar char="•"/>
              <a:tabLst>
                <a:tab pos="3138488" algn="l"/>
              </a:tabLst>
            </a:pPr>
            <a:r>
              <a:rPr lang="en-GB" sz="1800" dirty="0"/>
              <a:t>When tuning </a:t>
            </a:r>
            <a:r>
              <a:rPr lang="en-GB" sz="1800" dirty="0" err="1"/>
              <a:t>hyperparameters</a:t>
            </a:r>
            <a:r>
              <a:rPr lang="en-GB" sz="1800" dirty="0"/>
              <a:t> on a simple train/test split, one risks overfitting on the particular manifestation of the test-split</a:t>
            </a:r>
          </a:p>
          <a:p>
            <a:pPr marL="285750" lvl="1">
              <a:buFont typeface="Arial" panose="020B0604020202020204" pitchFamily="34" charset="0"/>
              <a:buChar char="•"/>
              <a:tabLst>
                <a:tab pos="3138488" algn="l"/>
              </a:tabLst>
            </a:pPr>
            <a:endParaRPr lang="en-GB" sz="1800" dirty="0"/>
          </a:p>
          <a:p>
            <a:pPr marL="285750" lvl="1">
              <a:buFont typeface="Arial" panose="020B0604020202020204" pitchFamily="34" charset="0"/>
              <a:buChar char="•"/>
              <a:tabLst>
                <a:tab pos="3138488" algn="l"/>
              </a:tabLst>
            </a:pPr>
            <a:endParaRPr lang="en-GB" sz="1800" dirty="0"/>
          </a:p>
          <a:p>
            <a:endParaRPr lang="en-GB" sz="1800" dirty="0"/>
          </a:p>
          <a:p>
            <a:pPr marL="0" indent="0">
              <a:buNone/>
              <a:tabLst>
                <a:tab pos="361950" algn="l"/>
              </a:tabLst>
            </a:pPr>
            <a:r>
              <a:rPr lang="en-GB" sz="1800" dirty="0"/>
              <a:t>	</a:t>
            </a:r>
          </a:p>
          <a:p>
            <a:pPr marL="0" indent="0">
              <a:buNone/>
              <a:tabLst>
                <a:tab pos="361950" algn="l"/>
              </a:tabLst>
            </a:pPr>
            <a:endParaRPr lang="en-GB" sz="1800" dirty="0"/>
          </a:p>
          <a:p>
            <a:pPr marL="358775" indent="-358775">
              <a:tabLst>
                <a:tab pos="3314700" algn="l"/>
              </a:tabLst>
            </a:pPr>
            <a:endParaRPr lang="en-GB" sz="1800" dirty="0"/>
          </a:p>
          <a:p>
            <a:endParaRPr lang="en-GB" sz="1800" dirty="0"/>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44</a:t>
            </a:fld>
            <a:endParaRPr lang="nl-NL">
              <a:solidFill>
                <a:prstClr val="black">
                  <a:tint val="75000"/>
                </a:prstClr>
              </a:solidFill>
            </a:endParaRPr>
          </a:p>
        </p:txBody>
      </p:sp>
      <p:grpSp>
        <p:nvGrpSpPr>
          <p:cNvPr id="6" name="Group 5"/>
          <p:cNvGrpSpPr/>
          <p:nvPr/>
        </p:nvGrpSpPr>
        <p:grpSpPr>
          <a:xfrm>
            <a:off x="8202510" y="1260000"/>
            <a:ext cx="3556264" cy="2534708"/>
            <a:chOff x="8026136" y="3328962"/>
            <a:chExt cx="3556264" cy="2534708"/>
          </a:xfrm>
        </p:grpSpPr>
        <p:pic>
          <p:nvPicPr>
            <p:cNvPr id="12" name="Picture 11"/>
            <p:cNvPicPr>
              <a:picLocks noChangeAspect="1"/>
            </p:cNvPicPr>
            <p:nvPr/>
          </p:nvPicPr>
          <p:blipFill rotWithShape="1">
            <a:blip r:embed="rId2"/>
            <a:srcRect t="31045" r="29022" b="10956"/>
            <a:stretch/>
          </p:blipFill>
          <p:spPr>
            <a:xfrm>
              <a:off x="8026136" y="3850846"/>
              <a:ext cx="3556264" cy="2012824"/>
            </a:xfrm>
            <a:prstGeom prst="rect">
              <a:avLst/>
            </a:prstGeom>
          </p:spPr>
        </p:pic>
        <p:sp>
          <p:nvSpPr>
            <p:cNvPr id="5" name="Rectangle 4"/>
            <p:cNvSpPr/>
            <p:nvPr/>
          </p:nvSpPr>
          <p:spPr>
            <a:xfrm>
              <a:off x="8472264" y="3328962"/>
              <a:ext cx="3094735" cy="275544"/>
            </a:xfrm>
            <a:prstGeom prst="rect">
              <a:avLst/>
            </a:prstGeom>
            <a:solidFill>
              <a:schemeClr val="bg1">
                <a:lumMod val="85000"/>
              </a:schemeClr>
            </a:solid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All data</a:t>
              </a:r>
            </a:p>
          </p:txBody>
        </p:sp>
      </p:grpSp>
      <p:sp>
        <p:nvSpPr>
          <p:cNvPr id="7" name="TextBox 6">
            <a:extLst>
              <a:ext uri="{FF2B5EF4-FFF2-40B4-BE49-F238E27FC236}">
                <a16:creationId xmlns:a16="http://schemas.microsoft.com/office/drawing/2014/main" id="{0BC3FC14-AED0-08E3-4884-B9D25864682D}"/>
              </a:ext>
            </a:extLst>
          </p:cNvPr>
          <p:cNvSpPr txBox="1"/>
          <p:nvPr/>
        </p:nvSpPr>
        <p:spPr>
          <a:xfrm>
            <a:off x="585926" y="3662852"/>
            <a:ext cx="7616584" cy="2823099"/>
          </a:xfrm>
          <a:prstGeom prst="rect">
            <a:avLst/>
          </a:prstGeom>
          <a:noFill/>
        </p:spPr>
        <p:txBody>
          <a:bodyPr wrap="square" rtlCol="0">
            <a:noAutofit/>
          </a:bodyPr>
          <a:lstStyle/>
          <a:p>
            <a:pPr marL="28575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r>
              <a:rPr kumimoji="0" lang="en-GB" sz="1700" b="1" i="0" u="none" strike="noStrike" kern="1200" cap="none" spc="0" normalizeH="0" baseline="0" noProof="0" dirty="0">
                <a:ln>
                  <a:noFill/>
                </a:ln>
                <a:solidFill>
                  <a:prstClr val="black"/>
                </a:solidFill>
                <a:effectLst/>
                <a:uLnTx/>
                <a:uFillTx/>
                <a:latin typeface="Calibri" panose="020F0502020204030204"/>
                <a:ea typeface="+mn-ea"/>
                <a:cs typeface="+mn-cs"/>
              </a:rPr>
              <a:t>K-fold cross validation procedure for </a:t>
            </a:r>
            <a:r>
              <a:rPr kumimoji="0" lang="en-GB" sz="1700" b="1" i="0" u="none" strike="noStrike" kern="1200" cap="none" spc="0" normalizeH="0" baseline="0" noProof="0" dirty="0" err="1">
                <a:ln>
                  <a:noFill/>
                </a:ln>
                <a:solidFill>
                  <a:prstClr val="black"/>
                </a:solidFill>
                <a:effectLst/>
                <a:uLnTx/>
                <a:uFillTx/>
                <a:latin typeface="Calibri" panose="020F0502020204030204"/>
                <a:ea typeface="+mn-ea"/>
                <a:cs typeface="+mn-cs"/>
              </a:rPr>
              <a:t>hypertuning</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800100" marR="0" lvl="2" indent="-342900" algn="l" defTabSz="914400" rtl="0" eaLnBrk="1" fontAlgn="auto" latinLnBrk="0" hangingPunct="1">
              <a:lnSpc>
                <a:spcPct val="90000"/>
              </a:lnSpc>
              <a:spcBef>
                <a:spcPts val="500"/>
              </a:spcBef>
              <a:spcAft>
                <a:spcPts val="0"/>
              </a:spcAft>
              <a:buClrTx/>
              <a:buSzTx/>
              <a:buFont typeface="+mj-lt"/>
              <a:buAutoNum type="arabicPeriod"/>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Split data in K-folds</a:t>
            </a:r>
          </a:p>
          <a:p>
            <a:pPr marL="800100" marR="0" lvl="2" indent="-342900" algn="l" defTabSz="914400" rtl="0" eaLnBrk="1" fontAlgn="auto" latinLnBrk="0" hangingPunct="1">
              <a:lnSpc>
                <a:spcPct val="90000"/>
              </a:lnSpc>
              <a:spcBef>
                <a:spcPts val="500"/>
              </a:spcBef>
              <a:spcAft>
                <a:spcPts val="0"/>
              </a:spcAft>
              <a:buClrTx/>
              <a:buSzTx/>
              <a:buFont typeface="+mj-lt"/>
              <a:buAutoNum type="arabicPeriod"/>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 1…</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(models with hyperparameter settings)</a:t>
            </a:r>
          </a:p>
          <a:p>
            <a:pPr marL="1257300" marR="0" lvl="3" indent="-342900" algn="l" defTabSz="914400" rtl="0" eaLnBrk="1" fontAlgn="auto" latinLnBrk="0" hangingPunct="1">
              <a:lnSpc>
                <a:spcPct val="90000"/>
              </a:lnSpc>
              <a:spcBef>
                <a:spcPts val="500"/>
              </a:spcBef>
              <a:spcAft>
                <a:spcPts val="0"/>
              </a:spcAft>
              <a:buClrTx/>
              <a:buSzTx/>
              <a:buFont typeface="+mj-lt"/>
              <a:buAutoNum type="arabicPeriod" startAt="3"/>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 1…</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K</a:t>
            </a:r>
          </a:p>
          <a:p>
            <a:pPr marL="1771650" marR="0" lvl="4" indent="-400050" algn="l" defTabSz="914400" rtl="0" eaLnBrk="1" fontAlgn="auto" latinLnBrk="0" hangingPunct="1">
              <a:lnSpc>
                <a:spcPct val="90000"/>
              </a:lnSpc>
              <a:spcBef>
                <a:spcPts val="500"/>
              </a:spcBef>
              <a:spcAft>
                <a:spcPts val="0"/>
              </a:spcAft>
              <a:buClrTx/>
              <a:buSzTx/>
              <a:buFont typeface="+mj-lt"/>
              <a:buAutoNum type="romanUcPeriod"/>
              <a:tabLst>
                <a:tab pos="3138488" algn="l"/>
              </a:tabLst>
              <a:defRPr/>
            </a:pPr>
            <a:r>
              <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rPr>
              <a:t>Train the model, while leaving fold </a:t>
            </a:r>
            <a:r>
              <a:rPr kumimoji="0" lang="en-GB" sz="1500" b="0" i="1"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rPr>
              <a:t> out</a:t>
            </a:r>
          </a:p>
          <a:p>
            <a:pPr marL="1771650" marR="0" lvl="4" indent="-400050" algn="l" defTabSz="914400" rtl="0" eaLnBrk="1" fontAlgn="auto" latinLnBrk="0" hangingPunct="1">
              <a:lnSpc>
                <a:spcPct val="90000"/>
              </a:lnSpc>
              <a:spcBef>
                <a:spcPts val="500"/>
              </a:spcBef>
              <a:spcAft>
                <a:spcPts val="0"/>
              </a:spcAft>
              <a:buClrTx/>
              <a:buSzTx/>
              <a:buFont typeface="+mj-lt"/>
              <a:buAutoNum type="romanUcPeriod"/>
              <a:tabLst>
                <a:tab pos="3138488" algn="l"/>
              </a:tabLst>
              <a:defRPr/>
            </a:pPr>
            <a:r>
              <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rPr>
              <a:t>Evaluate the model performance on fold </a:t>
            </a:r>
            <a:r>
              <a:rPr kumimoji="0" lang="en-GB" sz="1500" b="0" i="1" u="none" strike="noStrike" kern="1200" cap="none" spc="0" normalizeH="0" baseline="0" noProof="0" dirty="0">
                <a:ln>
                  <a:noFill/>
                </a:ln>
                <a:solidFill>
                  <a:prstClr val="black"/>
                </a:solidFill>
                <a:effectLst/>
                <a:uLnTx/>
                <a:uFillTx/>
                <a:latin typeface="Calibri" panose="020F0502020204030204"/>
                <a:ea typeface="+mn-ea"/>
                <a:cs typeface="+mn-cs"/>
              </a:rPr>
              <a:t>k</a:t>
            </a:r>
          </a:p>
          <a:p>
            <a:pPr marL="1257300" marR="0" lvl="3" indent="-342900" algn="l" defTabSz="914400" rtl="0" eaLnBrk="1" fontAlgn="auto" latinLnBrk="0" hangingPunct="1">
              <a:lnSpc>
                <a:spcPct val="90000"/>
              </a:lnSpc>
              <a:spcBef>
                <a:spcPts val="500"/>
              </a:spcBef>
              <a:spcAft>
                <a:spcPts val="0"/>
              </a:spcAft>
              <a:buClrTx/>
              <a:buSzTx/>
              <a:buFont typeface="+mj-lt"/>
              <a:buAutoNum type="arabicPeriod" startAt="3"/>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Compute avg. performance of model </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across all </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folds</a:t>
            </a:r>
          </a:p>
          <a:p>
            <a:pPr marL="800100" marR="0" lvl="2" indent="-342900" algn="l" defTabSz="914400" rtl="0" eaLnBrk="1" fontAlgn="auto" latinLnBrk="0" hangingPunct="1">
              <a:lnSpc>
                <a:spcPct val="90000"/>
              </a:lnSpc>
              <a:spcBef>
                <a:spcPts val="500"/>
              </a:spcBef>
              <a:spcAft>
                <a:spcPts val="0"/>
              </a:spcAft>
              <a:buClrTx/>
              <a:buSzTx/>
              <a:buFont typeface="+mj-lt"/>
              <a:buAutoNum type="arabicPeriod" startAt="5"/>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Identify hyperparameters based on the best avg. performance across folds</a:t>
            </a:r>
          </a:p>
          <a:p>
            <a:pPr marL="800100" marR="0" lvl="2" indent="-342900" algn="l" defTabSz="914400" rtl="0" eaLnBrk="1" fontAlgn="auto" latinLnBrk="0" hangingPunct="1">
              <a:lnSpc>
                <a:spcPct val="90000"/>
              </a:lnSpc>
              <a:spcBef>
                <a:spcPts val="500"/>
              </a:spcBef>
              <a:spcAft>
                <a:spcPts val="0"/>
              </a:spcAft>
              <a:buClrTx/>
              <a:buSzTx/>
              <a:buFont typeface="+mj-lt"/>
              <a:buAutoNum type="arabicPeriod" startAt="5"/>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For deployment: train model with optimised hyperparameters on </a:t>
            </a:r>
            <a:r>
              <a:rPr kumimoji="0" lang="en-GB" sz="1700" b="0" i="0" u="sng" strike="noStrike" kern="1200" cap="none" spc="0" normalizeH="0" baseline="0" noProof="0" dirty="0">
                <a:ln>
                  <a:noFill/>
                </a:ln>
                <a:solidFill>
                  <a:prstClr val="black"/>
                </a:solidFill>
                <a:effectLst/>
                <a:uLnTx/>
                <a:uFillTx/>
                <a:latin typeface="Calibri" panose="020F0502020204030204"/>
                <a:ea typeface="+mn-ea"/>
                <a:cs typeface="+mn-cs"/>
              </a:rPr>
              <a:t>all</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data</a:t>
            </a:r>
          </a:p>
          <a:p>
            <a:pPr marL="28575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lgn="l" defTabSz="904875">
              <a:tabLst>
                <a:tab pos="715963" algn="l"/>
                <a:tab pos="3228975" algn="l"/>
              </a:tabLst>
            </a:pPr>
            <a:endParaRPr lang="en-GB" dirty="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60010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981200" y="1268760"/>
            <a:ext cx="8507288" cy="5400600"/>
          </a:xfrm>
        </p:spPr>
        <p:txBody>
          <a:bodyPr>
            <a:normAutofit/>
          </a:bodyPr>
          <a:lstStyle/>
          <a:p>
            <a:pPr marL="0" lvl="1" indent="0">
              <a:buNone/>
              <a:tabLst>
                <a:tab pos="3138488" algn="l"/>
              </a:tabLst>
            </a:pPr>
            <a:endParaRPr lang="en-GB" sz="1800" b="1" dirty="0"/>
          </a:p>
          <a:p>
            <a:pPr marL="0" lvl="1" indent="0">
              <a:buNone/>
              <a:tabLst>
                <a:tab pos="3138488" algn="l"/>
              </a:tabLst>
            </a:pPr>
            <a:endParaRPr lang="en-GB" sz="1800" b="1"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GB" sz="1800" dirty="0"/>
          </a:p>
          <a:p>
            <a:endParaRPr lang="en-GB" sz="1800" dirty="0"/>
          </a:p>
          <a:p>
            <a:pPr marL="0" indent="0">
              <a:buNone/>
              <a:tabLst>
                <a:tab pos="361950" algn="l"/>
              </a:tabLst>
            </a:pPr>
            <a:r>
              <a:rPr lang="en-GB" sz="1800" dirty="0"/>
              <a:t>	</a:t>
            </a:r>
          </a:p>
          <a:p>
            <a:pPr marL="0" indent="0">
              <a:buNone/>
              <a:tabLst>
                <a:tab pos="361950" algn="l"/>
              </a:tabLst>
            </a:pPr>
            <a:endParaRPr lang="en-GB" sz="1800" dirty="0"/>
          </a:p>
          <a:p>
            <a:pPr marL="358775" indent="-358775">
              <a:tabLst>
                <a:tab pos="3314700" algn="l"/>
              </a:tabLst>
            </a:pPr>
            <a:endParaRPr lang="en-GB" sz="1800" dirty="0"/>
          </a:p>
          <a:p>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0"/>
            <a:ext cx="8229600" cy="6858000"/>
          </a:xfrm>
        </p:spPr>
        <p:txBody>
          <a:bodyPr/>
          <a:lstStyle/>
          <a:p>
            <a:r>
              <a:rPr lang="en-GB" dirty="0"/>
              <a:t>Model performance metrics</a:t>
            </a:r>
            <a:endParaRPr lang="en-GB" sz="1800" dirty="0"/>
          </a:p>
        </p:txBody>
      </p:sp>
    </p:spTree>
    <p:extLst>
      <p:ext uri="{BB962C8B-B14F-4D97-AF65-F5344CB8AC3E}">
        <p14:creationId xmlns:p14="http://schemas.microsoft.com/office/powerpoint/2010/main" val="2570536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382505"/>
            <a:ext cx="12192000" cy="450287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389921"/>
            <a:ext cx="7211000" cy="45028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363" lvl="1" indent="-360363">
              <a:buFont typeface="Arial" panose="020B0604020202020204" pitchFamily="34" charset="0"/>
              <a:buChar char="•"/>
              <a:tabLst>
                <a:tab pos="3138488" algn="l"/>
              </a:tabLst>
            </a:pPr>
            <a:r>
              <a:rPr kumimoji="0" lang="en-GB" sz="1800" b="0" i="0" u="none" strike="noStrike" kern="1200" cap="none" spc="0" normalizeH="0" baseline="0" noProof="0" dirty="0">
                <a:ln>
                  <a:noFill/>
                </a:ln>
                <a:solidFill>
                  <a:prstClr val="black"/>
                </a:solidFill>
                <a:effectLst/>
                <a:uLnTx/>
                <a:uFillTx/>
                <a:latin typeface="Calibri"/>
                <a:ea typeface="+mn-ea"/>
                <a:cs typeface="+mn-cs"/>
              </a:rPr>
              <a:t>While in choice modelling </a:t>
            </a:r>
            <a:r>
              <a:rPr lang="en-GB" sz="1800" dirty="0">
                <a:solidFill>
                  <a:prstClr val="black"/>
                </a:solidFill>
              </a:rPr>
              <a:t>almost exclusively, </a:t>
            </a:r>
            <a:r>
              <a:rPr kumimoji="0" lang="en-GB" sz="1800" b="0" i="0" u="none" strike="noStrike" kern="1200" cap="none" spc="0" normalizeH="0" baseline="0" noProof="0" dirty="0">
                <a:ln>
                  <a:noFill/>
                </a:ln>
                <a:solidFill>
                  <a:prstClr val="black"/>
                </a:solidFill>
                <a:effectLst/>
                <a:uLnTx/>
                <a:uFillTx/>
                <a:latin typeface="Calibri"/>
                <a:ea typeface="+mn-ea"/>
                <a:cs typeface="+mn-cs"/>
              </a:rPr>
              <a:t>the </a:t>
            </a:r>
            <a:r>
              <a:rPr kumimoji="0" lang="en-GB" sz="1800" b="1" i="0" u="none" strike="noStrike" kern="1200" cap="none" spc="0" normalizeH="0" baseline="0" noProof="0" dirty="0">
                <a:ln>
                  <a:noFill/>
                </a:ln>
                <a:solidFill>
                  <a:prstClr val="black"/>
                </a:solidFill>
                <a:effectLst/>
                <a:uLnTx/>
                <a:uFillTx/>
                <a:latin typeface="Calibri"/>
                <a:ea typeface="+mn-ea"/>
                <a:cs typeface="+mn-cs"/>
              </a:rPr>
              <a:t>LL</a:t>
            </a:r>
            <a:r>
              <a:rPr kumimoji="0" lang="en-GB" sz="1800" b="0" i="0" u="none" strike="noStrike" kern="1200" cap="none" spc="0" normalizeH="0" baseline="0" noProof="0" dirty="0">
                <a:ln>
                  <a:noFill/>
                </a:ln>
                <a:solidFill>
                  <a:prstClr val="black"/>
                </a:solidFill>
                <a:effectLst/>
                <a:uLnTx/>
                <a:uFillTx/>
                <a:latin typeface="Calibri"/>
                <a:ea typeface="+mn-ea"/>
                <a:cs typeface="+mn-cs"/>
              </a:rPr>
              <a:t> is used as </a:t>
            </a:r>
            <a:r>
              <a:rPr kumimoji="0" lang="en-GB" sz="1800" b="1" i="1" u="none" strike="noStrike" kern="1200" cap="none" spc="0" normalizeH="0" baseline="0" noProof="0" dirty="0">
                <a:ln>
                  <a:noFill/>
                </a:ln>
                <a:solidFill>
                  <a:prstClr val="black"/>
                </a:solidFill>
                <a:effectLst/>
                <a:uLnTx/>
                <a:uFillTx/>
                <a:latin typeface="Calibri"/>
                <a:ea typeface="+mn-ea"/>
                <a:cs typeface="+mn-cs"/>
              </a:rPr>
              <a:t>the</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1" i="0" u="none" strike="noStrike" kern="1200" cap="none" spc="0" normalizeH="0" baseline="0" noProof="0" dirty="0">
                <a:ln>
                  <a:noFill/>
                </a:ln>
                <a:solidFill>
                  <a:prstClr val="black"/>
                </a:solidFill>
                <a:effectLst/>
                <a:uLnTx/>
                <a:uFillTx/>
                <a:latin typeface="Calibri"/>
                <a:ea typeface="+mn-ea"/>
                <a:cs typeface="+mn-cs"/>
              </a:rPr>
              <a:t>yardstick</a:t>
            </a:r>
            <a:r>
              <a:rPr kumimoji="0" lang="en-GB" sz="1800" b="0" i="0" u="none" strike="noStrike" kern="1200" cap="none" spc="0" normalizeH="0" baseline="0" noProof="0" dirty="0">
                <a:ln>
                  <a:noFill/>
                </a:ln>
                <a:solidFill>
                  <a:prstClr val="black"/>
                </a:solidFill>
                <a:effectLst/>
                <a:uLnTx/>
                <a:uFillTx/>
                <a:latin typeface="Calibri"/>
                <a:ea typeface="+mn-ea"/>
                <a:cs typeface="+mn-cs"/>
              </a:rPr>
              <a:t> for model performance, in machine </a:t>
            </a:r>
            <a:r>
              <a:rPr lang="en-GB" sz="1800" dirty="0">
                <a:solidFill>
                  <a:prstClr val="black"/>
                </a:solidFill>
              </a:rPr>
              <a:t>learning, </a:t>
            </a:r>
            <a:r>
              <a:rPr kumimoji="0" lang="en-GB" sz="1800" b="0" i="0" u="none" strike="noStrike" kern="1200" cap="none" spc="0" normalizeH="0" baseline="0" noProof="0" dirty="0">
                <a:ln>
                  <a:noFill/>
                </a:ln>
                <a:solidFill>
                  <a:prstClr val="black"/>
                </a:solidFill>
                <a:effectLst/>
                <a:uLnTx/>
                <a:uFillTx/>
                <a:latin typeface="Calibri"/>
                <a:ea typeface="+mn-ea"/>
                <a:cs typeface="+mn-cs"/>
              </a:rPr>
              <a:t>various other </a:t>
            </a:r>
            <a:r>
              <a:rPr kumimoji="0" lang="en-GB" sz="1800" b="1" i="0" u="none" strike="noStrike" kern="1200" cap="none" spc="0" normalizeH="0" baseline="0" noProof="0" dirty="0">
                <a:ln>
                  <a:noFill/>
                </a:ln>
                <a:solidFill>
                  <a:prstClr val="black"/>
                </a:solidFill>
                <a:effectLst/>
                <a:uLnTx/>
                <a:uFillTx/>
                <a:latin typeface="Calibri"/>
                <a:ea typeface="+mn-ea"/>
                <a:cs typeface="+mn-cs"/>
              </a:rPr>
              <a:t>metrics </a:t>
            </a:r>
            <a:r>
              <a:rPr kumimoji="0" lang="en-GB" sz="1800" i="0" u="none" strike="noStrike" kern="1200" cap="none" spc="0" normalizeH="0" baseline="0" noProof="0" dirty="0">
                <a:ln>
                  <a:noFill/>
                </a:ln>
                <a:solidFill>
                  <a:prstClr val="black"/>
                </a:solidFill>
                <a:effectLst/>
                <a:uLnTx/>
                <a:uFillTx/>
                <a:latin typeface="Calibri"/>
                <a:ea typeface="+mn-ea"/>
                <a:cs typeface="+mn-cs"/>
              </a:rPr>
              <a:t>are used</a:t>
            </a:r>
          </a:p>
          <a:p>
            <a:pPr marL="360363" lvl="1" indent="-360363">
              <a:buFont typeface="Arial" panose="020B0604020202020204" pitchFamily="34" charset="0"/>
              <a:buChar char="•"/>
              <a:tabLst>
                <a:tab pos="3138488" algn="l"/>
              </a:tabLst>
            </a:pPr>
            <a:endParaRPr kumimoji="0" lang="en-GB" sz="180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following metrics are commonly used in ML in </a:t>
            </a:r>
            <a:r>
              <a:rPr kumimoji="0" lang="en-GB" sz="1800" b="1" i="0" u="none" strike="noStrike" kern="1200" cap="none" spc="0" normalizeH="0" baseline="0" noProof="0" dirty="0">
                <a:ln>
                  <a:noFill/>
                </a:ln>
                <a:solidFill>
                  <a:prstClr val="black"/>
                </a:solidFill>
                <a:effectLst/>
                <a:uLnTx/>
                <a:uFillTx/>
                <a:latin typeface="Calibri"/>
                <a:ea typeface="+mn-ea"/>
                <a:cs typeface="+mn-cs"/>
              </a:rPr>
              <a:t>classification tasks</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800100" marR="0" lvl="2"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Accuracy</a:t>
            </a:r>
          </a:p>
          <a:p>
            <a:pPr marL="800100" marR="0" lvl="2"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Precision</a:t>
            </a:r>
          </a:p>
          <a:p>
            <a:pPr marL="800100" marR="0" lvl="2"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Recall</a:t>
            </a:r>
          </a:p>
          <a:p>
            <a:pPr marL="800100" marR="0" lvl="2"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Matthew’s coefficient</a:t>
            </a:r>
          </a:p>
          <a:p>
            <a:pPr marL="457200" marR="0" lvl="2"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These metrics are computed based on the </a:t>
            </a: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confusion matrix</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marR="0" lvl="1"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à"/>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7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1700" b="0" i="0" u="none" strike="noStrike" kern="1200" cap="none" spc="0" normalizeH="0" baseline="0" noProof="0" dirty="0" err="1">
                <a:ln>
                  <a:noFill/>
                </a:ln>
                <a:solidFill>
                  <a:prstClr val="black"/>
                </a:solidFill>
                <a:effectLst/>
                <a:uLnTx/>
                <a:uFillTx/>
                <a:latin typeface="Calibri"/>
                <a:ea typeface="+mn-ea"/>
                <a:cs typeface="+mn-cs"/>
              </a:rPr>
              <a:t>vc</a:t>
            </a: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4338" name="Picture 2" descr="10+ Human Height Measuring Yardstick Instrument Of Measurement Stock  Photos, Pictures &amp; Royalty-Free Images - iStock">
            <a:extLst>
              <a:ext uri="{FF2B5EF4-FFF2-40B4-BE49-F238E27FC236}">
                <a16:creationId xmlns:a16="http://schemas.microsoft.com/office/drawing/2014/main" id="{8975A39F-79D9-2193-032A-692002C53F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07" r="6460"/>
          <a:stretch/>
        </p:blipFill>
        <p:spPr bwMode="auto">
          <a:xfrm>
            <a:off x="8343900" y="2380521"/>
            <a:ext cx="3835400" cy="450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6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4" end="4"/>
                                            </p:txEl>
                                          </p:spTgt>
                                        </p:tgtEl>
                                        <p:attrNameLst>
                                          <p:attrName>style.visibility</p:attrName>
                                        </p:attrNameLst>
                                      </p:cBhvr>
                                      <p:to>
                                        <p:strVal val="visible"/>
                                      </p:to>
                                    </p:set>
                                    <p:animEffect transition="in" filter="fade">
                                      <p:cBhvr>
                                        <p:cTn id="10" dur="500"/>
                                        <p:tgtEl>
                                          <p:spTgt spid="1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5" end="5"/>
                                            </p:txEl>
                                          </p:spTgt>
                                        </p:tgtEl>
                                        <p:attrNameLst>
                                          <p:attrName>style.visibility</p:attrName>
                                        </p:attrNameLst>
                                      </p:cBhvr>
                                      <p:to>
                                        <p:strVal val="visible"/>
                                      </p:to>
                                    </p:set>
                                    <p:animEffect transition="in" filter="fade">
                                      <p:cBhvr>
                                        <p:cTn id="13" dur="500"/>
                                        <p:tgtEl>
                                          <p:spTgt spid="1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xEl>
                                              <p:pRg st="6" end="6"/>
                                            </p:txEl>
                                          </p:spTgt>
                                        </p:tgtEl>
                                        <p:attrNameLst>
                                          <p:attrName>style.visibility</p:attrName>
                                        </p:attrNameLst>
                                      </p:cBhvr>
                                      <p:to>
                                        <p:strVal val="visible"/>
                                      </p:to>
                                    </p:set>
                                    <p:animEffect transition="in" filter="fade">
                                      <p:cBhvr>
                                        <p:cTn id="16" dur="500"/>
                                        <p:tgtEl>
                                          <p:spTgt spid="15">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xEl>
                                              <p:pRg st="7" end="7"/>
                                            </p:txEl>
                                          </p:spTgt>
                                        </p:tgtEl>
                                        <p:attrNameLst>
                                          <p:attrName>style.visibility</p:attrName>
                                        </p:attrNameLst>
                                      </p:cBhvr>
                                      <p:to>
                                        <p:strVal val="visible"/>
                                      </p:to>
                                    </p:set>
                                    <p:animEffect transition="in" filter="fade">
                                      <p:cBhvr>
                                        <p:cTn id="19" dur="500"/>
                                        <p:tgtEl>
                                          <p:spTgt spid="15">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xEl>
                                              <p:pRg st="9" end="9"/>
                                            </p:txEl>
                                          </p:spTgt>
                                        </p:tgtEl>
                                        <p:attrNameLst>
                                          <p:attrName>style.visibility</p:attrName>
                                        </p:attrNameLst>
                                      </p:cBhvr>
                                      <p:to>
                                        <p:strVal val="visible"/>
                                      </p:to>
                                    </p:set>
                                    <p:animEffect transition="in" filter="fade">
                                      <p:cBhvr>
                                        <p:cTn id="22" dur="500"/>
                                        <p:tgtEl>
                                          <p:spTgt spid="15">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Confusion matrix</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Shows counts from predicted and actual outcomes. </a:t>
            </a:r>
          </a:p>
          <a:p>
            <a:pPr marL="800100" marR="0" lvl="2" indent="-28575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Predictions are based on </a:t>
            </a:r>
            <a:r>
              <a:rPr kumimoji="0" lang="en-US" sz="1800" b="1" i="0" u="none" strike="noStrike" kern="1200" cap="none" spc="0" normalizeH="0" baseline="0" noProof="0" dirty="0">
                <a:ln>
                  <a:noFill/>
                </a:ln>
                <a:solidFill>
                  <a:prstClr val="black"/>
                </a:solidFill>
                <a:effectLst/>
                <a:uLnTx/>
                <a:uFillTx/>
                <a:latin typeface="Calibri"/>
                <a:ea typeface="+mn-ea"/>
                <a:cs typeface="+mn-cs"/>
              </a:rPr>
              <a:t>highest probability </a:t>
            </a:r>
            <a:r>
              <a:rPr kumimoji="0" lang="en-US" sz="1800" b="0" i="0" u="none" strike="noStrike" kern="1200" cap="none" spc="0" normalizeH="0" baseline="0" noProof="0" dirty="0">
                <a:ln>
                  <a:noFill/>
                </a:ln>
                <a:solidFill>
                  <a:prstClr val="black"/>
                </a:solidFill>
                <a:effectLst/>
                <a:uLnTx/>
                <a:uFillTx/>
                <a:latin typeface="Calibri"/>
                <a:ea typeface="+mn-ea"/>
                <a:cs typeface="+mn-cs"/>
              </a:rPr>
              <a:t>alternative</a:t>
            </a:r>
          </a:p>
          <a:p>
            <a:pPr marL="514350" marR="0" lvl="2" indent="0" algn="l" defTabSz="914400" rtl="0" eaLnBrk="1" fontAlgn="auto" latinLnBrk="0" hangingPunct="1">
              <a:lnSpc>
                <a:spcPct val="100000"/>
              </a:lnSpc>
              <a:spcBef>
                <a:spcPct val="20000"/>
              </a:spcBef>
              <a:spcAft>
                <a:spcPts val="0"/>
              </a:spcAft>
              <a:buClrTx/>
              <a:buSzTx/>
              <a:buFont typeface="Arial" pitchFamily="34" charset="0"/>
              <a:buNone/>
              <a:tabLst>
                <a:tab pos="1254125"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514350" marR="0" lvl="2" indent="0" algn="l" defTabSz="914400" rtl="0" eaLnBrk="1" fontAlgn="auto" latinLnBrk="0" hangingPunct="1">
              <a:lnSpc>
                <a:spcPct val="100000"/>
              </a:lnSpc>
              <a:spcBef>
                <a:spcPct val="20000"/>
              </a:spcBef>
              <a:spcAft>
                <a:spcPts val="0"/>
              </a:spcAft>
              <a:buClrTx/>
              <a:buSzTx/>
              <a:buFont typeface="Arial" pitchFamily="34" charset="0"/>
              <a:buNone/>
              <a:tabLst>
                <a:tab pos="1254125"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0" i="1" u="none" strike="noStrike" kern="1200" cap="none" spc="0" normalizeH="0" baseline="0" noProof="0" dirty="0">
                <a:ln>
                  <a:noFill/>
                </a:ln>
                <a:solidFill>
                  <a:prstClr val="black"/>
                </a:solidFill>
                <a:effectLst/>
                <a:uLnTx/>
                <a:uFillTx/>
                <a:latin typeface="Calibri"/>
                <a:ea typeface="+mn-ea"/>
                <a:cs typeface="+mn-cs"/>
              </a:rPr>
              <a:t>P</a:t>
            </a:r>
            <a:r>
              <a:rPr kumimoji="0" lang="en-US" sz="1800" b="0" i="1" u="none" strike="noStrike" kern="1200" cap="none" spc="0" normalizeH="0" baseline="-25000" noProof="0" dirty="0">
                <a:ln>
                  <a:noFill/>
                </a:ln>
                <a:solidFill>
                  <a:prstClr val="black"/>
                </a:solidFill>
                <a:effectLst/>
                <a:uLnTx/>
                <a:uFillTx/>
                <a:latin typeface="Calibri"/>
                <a:ea typeface="+mn-ea"/>
                <a:cs typeface="+mn-cs"/>
              </a:rPr>
              <a:t>in</a:t>
            </a:r>
            <a:r>
              <a:rPr kumimoji="0" lang="en-US" sz="1800" b="0" i="0" u="none" strike="noStrike" kern="1200" cap="none" spc="0" normalizeH="0" baseline="0" noProof="0" dirty="0">
                <a:ln>
                  <a:noFill/>
                </a:ln>
                <a:solidFill>
                  <a:prstClr val="black"/>
                </a:solidFill>
                <a:effectLst/>
                <a:uLnTx/>
                <a:uFillTx/>
                <a:latin typeface="Calibri"/>
                <a:ea typeface="+mn-ea"/>
                <a:cs typeface="+mn-cs"/>
              </a:rPr>
              <a:t> = [0.21  0.42  0.37]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[0  1  0]</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Counts on the diagonal are correctly classified outcomes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Counts on the off diagonal elements are the misclassified outcomes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p:cNvSpPr txBox="1"/>
          <p:nvPr/>
        </p:nvSpPr>
        <p:spPr>
          <a:xfrm>
            <a:off x="7032104" y="1700808"/>
            <a:ext cx="4176000" cy="288032"/>
          </a:xfrm>
          <a:prstGeom prst="rect">
            <a:avLst/>
          </a:prstGeom>
          <a:noFill/>
          <a:ln>
            <a:no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Confusion matrix (2 classes)</a:t>
            </a:r>
          </a:p>
        </p:txBody>
      </p:sp>
    </p:spTree>
    <p:extLst>
      <p:ext uri="{BB962C8B-B14F-4D97-AF65-F5344CB8AC3E}">
        <p14:creationId xmlns:p14="http://schemas.microsoft.com/office/powerpoint/2010/main" val="4126302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Confusion matrix</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8332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True Positive (TP)</a:t>
            </a:r>
          </a:p>
          <a:p>
            <a:pPr marL="800100" marR="0" lvl="2"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model correctly predicts the positive class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False Positive (FP)</a:t>
            </a:r>
          </a:p>
          <a:p>
            <a:pPr marL="742950" marR="0" lvl="2" indent="-22860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model incorrectly predicts positive class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True Negative (TN)</a:t>
            </a:r>
          </a:p>
          <a:p>
            <a:pPr marL="800100" marR="0" lvl="2"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model correctly predicts the negative class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False Negative (FN)</a:t>
            </a:r>
          </a:p>
          <a:p>
            <a:pPr marL="800100" marR="0" lvl="2"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model incorrectly predicts negative class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3" name="Table 2"/>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True Positives (TP)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False</a:t>
                      </a:r>
                      <a:r>
                        <a:rPr lang="en-GB" sz="1800" baseline="0" dirty="0">
                          <a:latin typeface="+mn-lt"/>
                        </a:rPr>
                        <a:t> Positives</a:t>
                      </a:r>
                    </a:p>
                    <a:p>
                      <a:pPr algn="ctr"/>
                      <a:r>
                        <a:rPr lang="en-GB" sz="1800" baseline="0" dirty="0">
                          <a:latin typeface="+mn-lt"/>
                        </a:rPr>
                        <a:t>(FP)</a:t>
                      </a:r>
                      <a:endParaRPr lang="en-GB" sz="1800" dirty="0">
                        <a:latin typeface="+mn-lt"/>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False Negatives</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True Negatives</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7" name="TextBox 6"/>
          <p:cNvSpPr txBox="1"/>
          <p:nvPr/>
        </p:nvSpPr>
        <p:spPr>
          <a:xfrm>
            <a:off x="7032104" y="1700808"/>
            <a:ext cx="4176000" cy="288032"/>
          </a:xfrm>
          <a:prstGeom prst="rect">
            <a:avLst/>
          </a:prstGeom>
          <a:noFill/>
          <a:ln>
            <a:no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Confusion matrix (2 classes)</a:t>
            </a:r>
          </a:p>
        </p:txBody>
      </p:sp>
    </p:spTree>
    <p:extLst>
      <p:ext uri="{BB962C8B-B14F-4D97-AF65-F5344CB8AC3E}">
        <p14:creationId xmlns:p14="http://schemas.microsoft.com/office/powerpoint/2010/main" val="3173077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baseline="0" dirty="0">
                          <a:latin typeface="+mn-lt"/>
                        </a:rPr>
                        <a:t>FP</a:t>
                      </a:r>
                      <a:endParaRPr lang="en-GB" sz="1800" dirty="0">
                        <a:latin typeface="+mn-lt"/>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Accuracy [0,1]</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2"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Ratio of correctly predicted observations to the total observations</a:t>
            </a: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2" name="Object 1"/>
          <p:cNvGraphicFramePr>
            <a:graphicFrameLocks noChangeAspect="1"/>
          </p:cNvGraphicFramePr>
          <p:nvPr/>
        </p:nvGraphicFramePr>
        <p:xfrm>
          <a:off x="1470010" y="2351598"/>
          <a:ext cx="3319138" cy="720000"/>
        </p:xfrm>
        <a:graphic>
          <a:graphicData uri="http://schemas.openxmlformats.org/presentationml/2006/ole">
            <mc:AlternateContent xmlns:mc="http://schemas.openxmlformats.org/markup-compatibility/2006">
              <mc:Choice xmlns:v="urn:schemas-microsoft-com:vml" Requires="v">
                <p:oleObj name="Equation" r:id="rId2" imgW="1701720" imgH="368280" progId="Equation.DSMT4">
                  <p:embed/>
                </p:oleObj>
              </mc:Choice>
              <mc:Fallback>
                <p:oleObj name="Equation" r:id="rId2" imgW="1701720" imgH="368280" progId="Equation.DSMT4">
                  <p:embed/>
                  <p:pic>
                    <p:nvPicPr>
                      <p:cNvPr id="2" name="Object 1"/>
                      <p:cNvPicPr/>
                      <p:nvPr/>
                    </p:nvPicPr>
                    <p:blipFill>
                      <a:blip r:embed="rId3"/>
                      <a:stretch>
                        <a:fillRect/>
                      </a:stretch>
                    </p:blipFill>
                    <p:spPr>
                      <a:xfrm>
                        <a:off x="1470010" y="2351598"/>
                        <a:ext cx="3319138" cy="720000"/>
                      </a:xfrm>
                      <a:prstGeom prst="rect">
                        <a:avLst/>
                      </a:prstGeom>
                    </p:spPr>
                  </p:pic>
                </p:oleObj>
              </mc:Fallback>
            </mc:AlternateContent>
          </a:graphicData>
        </a:graphic>
      </p:graphicFrame>
      <p:sp>
        <p:nvSpPr>
          <p:cNvPr id="8" name="Rounded Rectangle 7"/>
          <p:cNvSpPr/>
          <p:nvPr/>
        </p:nvSpPr>
        <p:spPr>
          <a:xfrm>
            <a:off x="8044563" y="3071599"/>
            <a:ext cx="2268194" cy="1980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13" name="Group 12"/>
          <p:cNvGrpSpPr/>
          <p:nvPr/>
        </p:nvGrpSpPr>
        <p:grpSpPr>
          <a:xfrm>
            <a:off x="5398192" y="2272473"/>
            <a:ext cx="1080000" cy="771690"/>
            <a:chOff x="9912422" y="1142746"/>
            <a:chExt cx="1080000" cy="771690"/>
          </a:xfrm>
        </p:grpSpPr>
        <p:sp>
          <p:nvSpPr>
            <p:cNvPr id="11" name="Rounded Rectangle 10"/>
            <p:cNvSpPr/>
            <p:nvPr/>
          </p:nvSpPr>
          <p:spPr>
            <a:xfrm>
              <a:off x="9912422" y="1142746"/>
              <a:ext cx="1080000" cy="324000"/>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50"/>
                  </a:solidFill>
                  <a:effectLst/>
                  <a:uLnTx/>
                  <a:uFillTx/>
                  <a:latin typeface="Calibri"/>
                  <a:ea typeface="+mn-ea"/>
                  <a:cs typeface="+mn-cs"/>
                </a:rPr>
                <a:t>numerator</a:t>
              </a:r>
            </a:p>
          </p:txBody>
        </p:sp>
        <p:sp>
          <p:nvSpPr>
            <p:cNvPr id="19" name="Rounded Rectangle 18"/>
            <p:cNvSpPr/>
            <p:nvPr/>
          </p:nvSpPr>
          <p:spPr>
            <a:xfrm>
              <a:off x="9912422" y="1590436"/>
              <a:ext cx="1080000" cy="324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F0"/>
                  </a:solidFill>
                  <a:effectLst/>
                  <a:uLnTx/>
                  <a:uFillTx/>
                  <a:latin typeface="Calibri"/>
                  <a:ea typeface="+mn-ea"/>
                  <a:cs typeface="+mn-cs"/>
                </a:rPr>
                <a:t>denominator</a:t>
              </a:r>
              <a:endParaRPr kumimoji="0" lang="en-GB" sz="2000" b="1" i="0" u="none" strike="noStrike" kern="1200" cap="none" spc="0" normalizeH="0" baseline="0" noProof="0" dirty="0">
                <a:ln>
                  <a:noFill/>
                </a:ln>
                <a:solidFill>
                  <a:srgbClr val="00B0F0"/>
                </a:solidFill>
                <a:effectLst/>
                <a:uLnTx/>
                <a:uFillTx/>
                <a:latin typeface="Calibri"/>
                <a:ea typeface="+mn-ea"/>
                <a:cs typeface="+mn-cs"/>
              </a:endParaRPr>
            </a:p>
          </p:txBody>
        </p:sp>
      </p:grpSp>
      <p:sp>
        <p:nvSpPr>
          <p:cNvPr id="20" name="Rounded Rectangle 19"/>
          <p:cNvSpPr/>
          <p:nvPr/>
        </p:nvSpPr>
        <p:spPr>
          <a:xfrm rot="2395412">
            <a:off x="7971482" y="3719283"/>
            <a:ext cx="2424215" cy="652758"/>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Tree>
    <p:extLst>
      <p:ext uri="{BB962C8B-B14F-4D97-AF65-F5344CB8AC3E}">
        <p14:creationId xmlns:p14="http://schemas.microsoft.com/office/powerpoint/2010/main" val="226240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5949950"/>
            <a:ext cx="121920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ahoma"/>
              <a:ea typeface="+mn-ea"/>
              <a:cs typeface="+mn-cs"/>
            </a:endParaRPr>
          </a:p>
        </p:txBody>
      </p:sp>
      <p:sp>
        <p:nvSpPr>
          <p:cNvPr id="3" name="Content Placeholder 2"/>
          <p:cNvSpPr>
            <a:spLocks noGrp="1"/>
          </p:cNvSpPr>
          <p:nvPr>
            <p:ph idx="1"/>
          </p:nvPr>
        </p:nvSpPr>
        <p:spPr>
          <a:xfrm>
            <a:off x="1127448" y="1124744"/>
            <a:ext cx="11064552" cy="5544616"/>
          </a:xfrm>
        </p:spPr>
        <p:txBody>
          <a:bodyPr/>
          <a:lstStyle/>
          <a:p>
            <a:pPr marL="0" indent="0" defTabSz="904875">
              <a:buNone/>
              <a:tabLst>
                <a:tab pos="1257300" algn="l"/>
                <a:tab pos="3228975" algn="l"/>
              </a:tabLst>
            </a:pPr>
            <a:r>
              <a:rPr lang="en-US" sz="1400" b="1" dirty="0">
                <a:solidFill>
                  <a:srgbClr val="0070C0"/>
                </a:solidFill>
                <a:latin typeface="Courier New" panose="02070309020205020404" pitchFamily="49" charset="0"/>
                <a:cs typeface="Courier New" panose="02070309020205020404" pitchFamily="49" charset="0"/>
              </a:rPr>
              <a:t>Lecture: Introduction to machine learning for choice </a:t>
            </a:r>
            <a:r>
              <a:rPr lang="en-US" sz="1400" b="1" dirty="0" err="1">
                <a:solidFill>
                  <a:srgbClr val="0070C0"/>
                </a:solidFill>
                <a:latin typeface="Courier New" panose="02070309020205020404" pitchFamily="49" charset="0"/>
                <a:cs typeface="Courier New" panose="02070309020205020404" pitchFamily="49" charset="0"/>
              </a:rPr>
              <a:t>modellers</a:t>
            </a:r>
            <a:r>
              <a:rPr lang="en-US" sz="1400" b="1" dirty="0">
                <a:solidFill>
                  <a:srgbClr val="0070C0"/>
                </a:solidFill>
                <a:latin typeface="Courier New" panose="02070309020205020404" pitchFamily="49" charset="0"/>
                <a:cs typeface="Courier New" panose="02070309020205020404" pitchFamily="49" charset="0"/>
              </a:rPr>
              <a:t> </a:t>
            </a:r>
          </a:p>
          <a:p>
            <a:pPr marL="0" indent="0" defTabSz="904875">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10:00 - 10:15	</a:t>
            </a:r>
            <a:r>
              <a:rPr lang="en-GB" sz="1400" dirty="0">
                <a:latin typeface="Courier New" panose="02070309020205020404" pitchFamily="49" charset="0"/>
                <a:cs typeface="Courier New" panose="02070309020205020404" pitchFamily="49" charset="0"/>
              </a:rPr>
              <a:t>Motivation - Limitations of traditional theory-driven DCM</a:t>
            </a:r>
            <a:endParaRPr lang="en-GB" sz="1400" dirty="0">
              <a:solidFill>
                <a:srgbClr val="92D050"/>
              </a:solidFill>
              <a:latin typeface="Courier New" panose="02070309020205020404" pitchFamily="49" charset="0"/>
              <a:cs typeface="Courier New" panose="02070309020205020404" pitchFamily="49" charset="0"/>
            </a:endParaRPr>
          </a:p>
          <a:p>
            <a:pPr marL="0" indent="0" defTabSz="904875">
              <a:buNone/>
              <a:tabLst>
                <a:tab pos="1257300" algn="l"/>
                <a:tab pos="2155825"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10:15 - 10:45	</a:t>
            </a:r>
            <a:r>
              <a:rPr lang="en-GB" sz="1400" dirty="0">
                <a:latin typeface="Courier New" panose="02070309020205020404" pitchFamily="49" charset="0"/>
                <a:cs typeface="Courier New" panose="02070309020205020404" pitchFamily="49" charset="0"/>
              </a:rPr>
              <a:t>Theory-driven vs data-driven approaches</a:t>
            </a:r>
            <a:endParaRPr lang="en-GB" sz="1400" dirty="0">
              <a:solidFill>
                <a:srgbClr val="92D050"/>
              </a:solidFill>
              <a:latin typeface="Courier New" panose="02070309020205020404" pitchFamily="49" charset="0"/>
              <a:cs typeface="Courier New" panose="02070309020205020404" pitchFamily="49" charset="0"/>
            </a:endParaRPr>
          </a:p>
          <a:p>
            <a:pPr marL="0" indent="0" defTabSz="904875">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10:45 - 11:00	  </a:t>
            </a:r>
            <a:r>
              <a:rPr lang="en-GB" sz="1400" dirty="0">
                <a:latin typeface="Courier New" panose="02070309020205020404" pitchFamily="49" charset="0"/>
                <a:cs typeface="Courier New" panose="02070309020205020404" pitchFamily="49" charset="0"/>
              </a:rPr>
              <a:t>	</a:t>
            </a:r>
          </a:p>
          <a:p>
            <a:pPr marL="0" indent="0" defTabSz="904875">
              <a:buNone/>
              <a:tabLst>
                <a:tab pos="449263" algn="l"/>
                <a:tab pos="2155825" algn="l"/>
              </a:tabLst>
            </a:pP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GB" sz="1400" b="1" dirty="0">
                <a:solidFill>
                  <a:srgbClr val="0070C0"/>
                </a:solidFill>
                <a:latin typeface="Courier New" panose="02070309020205020404" pitchFamily="49" charset="0"/>
                <a:cs typeface="Courier New" panose="02070309020205020404" pitchFamily="49" charset="0"/>
              </a:rPr>
              <a:t>Lecture: </a:t>
            </a:r>
            <a:r>
              <a:rPr lang="en-US" sz="1400" b="1" dirty="0">
                <a:solidFill>
                  <a:srgbClr val="0070C0"/>
                </a:solidFill>
                <a:latin typeface="Courier New" panose="02070309020205020404" pitchFamily="49" charset="0"/>
                <a:cs typeface="Courier New" panose="02070309020205020404" pitchFamily="49" charset="0"/>
              </a:rPr>
              <a:t>Artificial Neural Networks &amp; Training</a:t>
            </a:r>
            <a:endParaRPr lang="en-GB" sz="1400" b="1" dirty="0">
              <a:solidFill>
                <a:srgbClr val="0070C0"/>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11:00 - 12:00	</a:t>
            </a:r>
            <a:r>
              <a:rPr lang="en-GB" sz="1400" dirty="0">
                <a:latin typeface="Courier New" panose="02070309020205020404" pitchFamily="49" charset="0"/>
                <a:cs typeface="Courier New" panose="02070309020205020404" pitchFamily="49" charset="0"/>
              </a:rPr>
              <a:t>Artificial Neural Networks</a:t>
            </a:r>
            <a:endParaRPr lang="en-GB" sz="1400" dirty="0">
              <a:solidFill>
                <a:srgbClr val="92D050"/>
              </a:solidFill>
              <a:latin typeface="Courier New" panose="02070309020205020404" pitchFamily="49" charset="0"/>
              <a:cs typeface="Courier New" panose="02070309020205020404" pitchFamily="49" charset="0"/>
            </a:endParaRPr>
          </a:p>
          <a:p>
            <a:pPr>
              <a:tabLst>
                <a:tab pos="1257300" algn="l"/>
                <a:tab pos="3228975" algn="l"/>
              </a:tabLst>
            </a:pPr>
            <a:endParaRPr lang="en-GB" sz="1400" i="1" dirty="0">
              <a:solidFill>
                <a:srgbClr val="990033"/>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Lunch:</a:t>
            </a:r>
            <a:r>
              <a:rPr lang="en-GB" sz="1400" b="1" dirty="0">
                <a:solidFill>
                  <a:srgbClr val="990033"/>
                </a:solidFill>
                <a:latin typeface="Courier New" panose="02070309020205020404" pitchFamily="49" charset="0"/>
                <a:cs typeface="Courier New" panose="02070309020205020404" pitchFamily="49" charset="0"/>
              </a:rPr>
              <a:t>	</a:t>
            </a:r>
          </a:p>
          <a:p>
            <a:pPr marL="0" indent="0">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12:00 - 13:00</a:t>
            </a: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Lecture: </a:t>
            </a:r>
            <a:r>
              <a:rPr lang="en-US" sz="1400" b="1" dirty="0">
                <a:solidFill>
                  <a:srgbClr val="0070C0"/>
                </a:solidFill>
                <a:latin typeface="Courier New" panose="02070309020205020404" pitchFamily="49" charset="0"/>
                <a:cs typeface="Courier New" panose="02070309020205020404" pitchFamily="49" charset="0"/>
              </a:rPr>
              <a:t>Artificial Neural Networks &amp; Training continued</a:t>
            </a: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a:buNone/>
              <a:tabLst>
                <a:tab pos="1257300" algn="l"/>
                <a:tab pos="2124075"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13:00 – 14:00	</a:t>
            </a:r>
            <a:r>
              <a:rPr lang="en-GB" sz="1400" dirty="0">
                <a:latin typeface="Courier New" panose="02070309020205020404" pitchFamily="49" charset="0"/>
                <a:cs typeface="Courier New" panose="02070309020205020404" pitchFamily="49" charset="0"/>
              </a:rPr>
              <a:t>Training and hyperparameter tuning &amp; Performance metrics</a:t>
            </a:r>
            <a:endParaRPr lang="en-GB" sz="1400" dirty="0">
              <a:solidFill>
                <a:srgbClr val="92D050"/>
              </a:solidFill>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Lab session 1: </a:t>
            </a:r>
            <a:r>
              <a:rPr lang="en-US" sz="1400" b="1" dirty="0">
                <a:solidFill>
                  <a:srgbClr val="0070C0"/>
                </a:solidFill>
                <a:latin typeface="Courier New" panose="02070309020205020404" pitchFamily="49" charset="0"/>
                <a:cs typeface="Courier New" panose="02070309020205020404" pitchFamily="49" charset="0"/>
              </a:rPr>
              <a:t>Artificial Neural Networks for Discrete Choice Analysis</a:t>
            </a: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14:00 -  16:00	</a:t>
            </a:r>
            <a:r>
              <a:rPr lang="en-GB" sz="1400" dirty="0">
                <a:latin typeface="Courier New" panose="02070309020205020404" pitchFamily="49" charset="0"/>
                <a:cs typeface="Courier New" panose="02070309020205020404" pitchFamily="49" charset="0"/>
              </a:rPr>
              <a:t>Artificial neural networks</a:t>
            </a:r>
            <a:endParaRPr lang="en-GB" sz="1400" dirty="0">
              <a:solidFill>
                <a:srgbClr val="92D050"/>
              </a:solidFill>
              <a:latin typeface="Courier New" panose="02070309020205020404" pitchFamily="49" charset="0"/>
              <a:cs typeface="Courier New" panose="02070309020205020404" pitchFamily="49" charset="0"/>
            </a:endParaRPr>
          </a:p>
          <a:p>
            <a:pPr marL="0" indent="0">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16:00 -  16:15</a:t>
            </a:r>
            <a:r>
              <a:rPr lang="en-GB" dirty="0">
                <a:solidFill>
                  <a:schemeClr val="bg1">
                    <a:lumMod val="50000"/>
                  </a:schemeClr>
                </a:solidFill>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Discussion/reflection on the use of ANNs for choice behaviour analysis</a:t>
            </a:r>
          </a:p>
          <a:p>
            <a:endParaRPr lang="en-GB" sz="1400" dirty="0">
              <a:latin typeface="Courier New" panose="02070309020205020404" pitchFamily="49" charset="0"/>
              <a:cs typeface="Courier New" panose="02070309020205020404" pitchFamily="49" charset="0"/>
            </a:endParaRPr>
          </a:p>
          <a:p>
            <a:endParaRPr lang="en-GB" sz="1400" dirty="0">
              <a:latin typeface="Courier New" panose="02070309020205020404" pitchFamily="49" charset="0"/>
              <a:cs typeface="Courier New" panose="02070309020205020404" pitchFamily="49" charset="0"/>
            </a:endParaRPr>
          </a:p>
        </p:txBody>
      </p:sp>
      <p:sp>
        <p:nvSpPr>
          <p:cNvPr id="6" name="Title 1"/>
          <p:cNvSpPr>
            <a:spLocks noGrp="1"/>
          </p:cNvSpPr>
          <p:nvPr>
            <p:ph type="title"/>
          </p:nvPr>
        </p:nvSpPr>
        <p:spPr>
          <a:xfrm>
            <a:off x="1127449" y="457200"/>
            <a:ext cx="8973816" cy="451520"/>
          </a:xfrm>
        </p:spPr>
        <p:txBody>
          <a:bodyPr/>
          <a:lstStyle/>
          <a:p>
            <a:r>
              <a:rPr lang="en-GB" sz="2600" dirty="0"/>
              <a:t>Programme (day 1)</a:t>
            </a:r>
          </a:p>
        </p:txBody>
      </p:sp>
      <p:sp>
        <p:nvSpPr>
          <p:cNvPr id="9" name="Slide Number Placeholder 3"/>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7" name="Picture 6"/>
          <p:cNvPicPr>
            <a:picLocks noChangeAspect="1"/>
          </p:cNvPicPr>
          <p:nvPr/>
        </p:nvPicPr>
        <p:blipFill rotWithShape="1">
          <a:blip r:embed="rId2"/>
          <a:srcRect l="40239" t="27950" r="38466" b="37400"/>
          <a:stretch/>
        </p:blipFill>
        <p:spPr>
          <a:xfrm>
            <a:off x="3262288" y="2044080"/>
            <a:ext cx="288032" cy="264030"/>
          </a:xfrm>
          <a:prstGeom prst="rect">
            <a:avLst/>
          </a:prstGeom>
        </p:spPr>
      </p:pic>
    </p:spTree>
    <p:extLst>
      <p:ext uri="{BB962C8B-B14F-4D97-AF65-F5344CB8AC3E}">
        <p14:creationId xmlns:p14="http://schemas.microsoft.com/office/powerpoint/2010/main" val="3728764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Accuracy [0,1]</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4" name="Table 13"/>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DIABETES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HEALTHY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dirty="0">
                          <a:latin typeface="+mn-lt"/>
                        </a:rPr>
                        <a:t>DIABETES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p>
                      <a:pPr algn="ctr"/>
                      <a:r>
                        <a:rPr lang="en-GB" sz="1800" dirty="0">
                          <a:latin typeface="+mn-lt"/>
                        </a:rPr>
                        <a:t>(FP)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HEALTHY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graphicFrame>
        <p:nvGraphicFramePr>
          <p:cNvPr id="2" name="Object 1"/>
          <p:cNvGraphicFramePr>
            <a:graphicFrameLocks noChangeAspect="1"/>
          </p:cNvGraphicFramePr>
          <p:nvPr/>
        </p:nvGraphicFramePr>
        <p:xfrm>
          <a:off x="1470010" y="2351598"/>
          <a:ext cx="3319138" cy="720000"/>
        </p:xfrm>
        <a:graphic>
          <a:graphicData uri="http://schemas.openxmlformats.org/presentationml/2006/ole">
            <mc:AlternateContent xmlns:mc="http://schemas.openxmlformats.org/markup-compatibility/2006">
              <mc:Choice xmlns:v="urn:schemas-microsoft-com:vml" Requires="v">
                <p:oleObj name="Equation" r:id="rId2" imgW="1701720" imgH="368280" progId="Equation.DSMT4">
                  <p:embed/>
                </p:oleObj>
              </mc:Choice>
              <mc:Fallback>
                <p:oleObj name="Equation" r:id="rId2" imgW="1701720" imgH="368280" progId="Equation.DSMT4">
                  <p:embed/>
                  <p:pic>
                    <p:nvPicPr>
                      <p:cNvPr id="2" name="Object 1"/>
                      <p:cNvPicPr/>
                      <p:nvPr/>
                    </p:nvPicPr>
                    <p:blipFill>
                      <a:blip r:embed="rId3"/>
                      <a:stretch>
                        <a:fillRect/>
                      </a:stretch>
                    </p:blipFill>
                    <p:spPr>
                      <a:xfrm>
                        <a:off x="1470010" y="2351598"/>
                        <a:ext cx="3319138" cy="720000"/>
                      </a:xfrm>
                      <a:prstGeom prst="rect">
                        <a:avLst/>
                      </a:prstGeom>
                    </p:spPr>
                  </p:pic>
                </p:oleObj>
              </mc:Fallback>
            </mc:AlternateContent>
          </a:graphicData>
        </a:graphic>
      </p:graphicFrame>
      <p:grpSp>
        <p:nvGrpSpPr>
          <p:cNvPr id="9" name="Group 8"/>
          <p:cNvGrpSpPr/>
          <p:nvPr/>
        </p:nvGrpSpPr>
        <p:grpSpPr>
          <a:xfrm>
            <a:off x="1462682" y="1395624"/>
            <a:ext cx="10463614" cy="2860756"/>
            <a:chOff x="1462682" y="1395624"/>
            <a:chExt cx="10463614" cy="2860756"/>
          </a:xfrm>
        </p:grpSpPr>
        <p:grpSp>
          <p:nvGrpSpPr>
            <p:cNvPr id="7" name="Group 6"/>
            <p:cNvGrpSpPr/>
            <p:nvPr/>
          </p:nvGrpSpPr>
          <p:grpSpPr>
            <a:xfrm>
              <a:off x="7032104" y="1395624"/>
              <a:ext cx="4894192" cy="646364"/>
              <a:chOff x="7032104" y="1395624"/>
              <a:chExt cx="4894192" cy="646364"/>
            </a:xfrm>
          </p:grpSpPr>
          <p:sp>
            <p:nvSpPr>
              <p:cNvPr id="3" name="Rounded Rectangle 2"/>
              <p:cNvSpPr/>
              <p:nvPr/>
            </p:nvSpPr>
            <p:spPr>
              <a:xfrm>
                <a:off x="7032104" y="1395624"/>
                <a:ext cx="4894192" cy="646332"/>
              </a:xfrm>
              <a:prstGeom prst="round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6" name="TextBox 15"/>
              <p:cNvSpPr txBox="1"/>
              <p:nvPr/>
            </p:nvSpPr>
            <p:spPr>
              <a:xfrm>
                <a:off x="7174944" y="1395657"/>
                <a:ext cx="46085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30A0"/>
                    </a:solidFill>
                    <a:effectLst/>
                    <a:uLnTx/>
                    <a:uFillTx/>
                    <a:latin typeface="Calibri"/>
                    <a:ea typeface="+mn-ea"/>
                    <a:cs typeface="+mn-cs"/>
                  </a:rPr>
                  <a:t>Example (</a:t>
                </a:r>
                <a:r>
                  <a:rPr kumimoji="0" lang="en-GB" sz="1800" b="1" i="1" u="none" strike="noStrike" kern="1200" cap="none" spc="0" normalizeH="0" baseline="0" noProof="0" dirty="0">
                    <a:ln>
                      <a:noFill/>
                    </a:ln>
                    <a:solidFill>
                      <a:srgbClr val="7030A0"/>
                    </a:solidFill>
                    <a:effectLst/>
                    <a:uLnTx/>
                    <a:uFillTx/>
                    <a:latin typeface="Calibri"/>
                    <a:ea typeface="+mn-ea"/>
                    <a:cs typeface="+mn-cs"/>
                  </a:rPr>
                  <a:t>N</a:t>
                </a:r>
                <a:r>
                  <a:rPr kumimoji="0" lang="en-GB" sz="1800" b="1" i="0" u="none" strike="noStrike" kern="1200" cap="none" spc="0" normalizeH="0" baseline="0" noProof="0" dirty="0">
                    <a:ln>
                      <a:noFill/>
                    </a:ln>
                    <a:solidFill>
                      <a:srgbClr val="7030A0"/>
                    </a:solidFill>
                    <a:effectLst/>
                    <a:uLnTx/>
                    <a:uFillTx/>
                    <a:latin typeface="Calibri"/>
                    <a:ea typeface="+mn-ea"/>
                    <a:cs typeface="+mn-cs"/>
                  </a:rPr>
                  <a:t> = 220)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a:ea typeface="+mn-ea"/>
                    <a:cs typeface="+mn-cs"/>
                  </a:rPr>
                  <a:t>Health state prediction: DIABETES or HEALTHY</a:t>
                </a:r>
              </a:p>
            </p:txBody>
          </p:sp>
        </p:grpSp>
        <p:graphicFrame>
          <p:nvGraphicFramePr>
            <p:cNvPr id="5" name="Object 4"/>
            <p:cNvGraphicFramePr>
              <a:graphicFrameLocks noChangeAspect="1"/>
            </p:cNvGraphicFramePr>
            <p:nvPr/>
          </p:nvGraphicFramePr>
          <p:xfrm>
            <a:off x="1462682" y="3536380"/>
            <a:ext cx="4493793" cy="720000"/>
          </p:xfrm>
          <a:graphic>
            <a:graphicData uri="http://schemas.openxmlformats.org/presentationml/2006/ole">
              <mc:AlternateContent xmlns:mc="http://schemas.openxmlformats.org/markup-compatibility/2006">
                <mc:Choice xmlns:v="urn:schemas-microsoft-com:vml" Requires="v">
                  <p:oleObj name="Equation" r:id="rId4" imgW="2298600" imgH="368280" progId="Equation.DSMT4">
                    <p:embed/>
                  </p:oleObj>
                </mc:Choice>
                <mc:Fallback>
                  <p:oleObj name="Equation" r:id="rId4" imgW="2298600" imgH="368280" progId="Equation.DSMT4">
                    <p:embed/>
                    <p:pic>
                      <p:nvPicPr>
                        <p:cNvPr id="5" name="Object 4"/>
                        <p:cNvPicPr/>
                        <p:nvPr/>
                      </p:nvPicPr>
                      <p:blipFill>
                        <a:blip r:embed="rId5"/>
                        <a:stretch>
                          <a:fillRect/>
                        </a:stretch>
                      </p:blipFill>
                      <p:spPr>
                        <a:xfrm>
                          <a:off x="1462682" y="3536380"/>
                          <a:ext cx="4493793" cy="720000"/>
                        </a:xfrm>
                        <a:prstGeom prst="rect">
                          <a:avLst/>
                        </a:prstGeom>
                        <a:ln>
                          <a:noFill/>
                        </a:ln>
                      </p:spPr>
                    </p:pic>
                  </p:oleObj>
                </mc:Fallback>
              </mc:AlternateContent>
            </a:graphicData>
          </a:graphic>
        </p:graphicFrame>
      </p:grpSp>
      <p:sp>
        <p:nvSpPr>
          <p:cNvPr id="20" name="Rounded Rectangle 19"/>
          <p:cNvSpPr/>
          <p:nvPr/>
        </p:nvSpPr>
        <p:spPr>
          <a:xfrm>
            <a:off x="8044563" y="3071599"/>
            <a:ext cx="2268194" cy="1980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1" name="Rounded Rectangle 20"/>
          <p:cNvSpPr/>
          <p:nvPr/>
        </p:nvSpPr>
        <p:spPr>
          <a:xfrm rot="2395412">
            <a:off x="7971482" y="3740591"/>
            <a:ext cx="2424215" cy="652758"/>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Tree>
    <p:extLst>
      <p:ext uri="{BB962C8B-B14F-4D97-AF65-F5344CB8AC3E}">
        <p14:creationId xmlns:p14="http://schemas.microsoft.com/office/powerpoint/2010/main" val="962566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baseline="0" dirty="0">
                          <a:latin typeface="+mn-lt"/>
                        </a:rPr>
                        <a:t>FP</a:t>
                      </a:r>
                      <a:endParaRPr lang="en-GB" sz="1800" dirty="0">
                        <a:latin typeface="+mn-lt"/>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412040"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Precision [0,1]</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2"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2"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Ratio of correctly predicted positive (negative) observations to the total predicted positive (negative) observations</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2" name="Object 1"/>
          <p:cNvGraphicFramePr>
            <a:graphicFrameLocks noChangeAspect="1"/>
          </p:cNvGraphicFramePr>
          <p:nvPr/>
        </p:nvGraphicFramePr>
        <p:xfrm>
          <a:off x="1487488" y="2231177"/>
          <a:ext cx="3749675" cy="1727200"/>
        </p:xfrm>
        <a:graphic>
          <a:graphicData uri="http://schemas.openxmlformats.org/presentationml/2006/ole">
            <mc:AlternateContent xmlns:mc="http://schemas.openxmlformats.org/markup-compatibility/2006">
              <mc:Choice xmlns:v="urn:schemas-microsoft-com:vml" Requires="v">
                <p:oleObj name="Equation" r:id="rId2" imgW="1879560" imgH="863280" progId="Equation.DSMT4">
                  <p:embed/>
                </p:oleObj>
              </mc:Choice>
              <mc:Fallback>
                <p:oleObj name="Equation" r:id="rId2" imgW="1879560" imgH="863280" progId="Equation.DSMT4">
                  <p:embed/>
                  <p:pic>
                    <p:nvPicPr>
                      <p:cNvPr id="2" name="Object 1"/>
                      <p:cNvPicPr/>
                      <p:nvPr/>
                    </p:nvPicPr>
                    <p:blipFill>
                      <a:blip r:embed="rId3"/>
                      <a:stretch>
                        <a:fillRect/>
                      </a:stretch>
                    </p:blipFill>
                    <p:spPr>
                      <a:xfrm>
                        <a:off x="1487488" y="2231177"/>
                        <a:ext cx="3749675" cy="1727200"/>
                      </a:xfrm>
                      <a:prstGeom prst="rect">
                        <a:avLst/>
                      </a:prstGeom>
                    </p:spPr>
                  </p:pic>
                </p:oleObj>
              </mc:Fallback>
            </mc:AlternateContent>
          </a:graphicData>
        </a:graphic>
      </p:graphicFrame>
      <p:sp>
        <p:nvSpPr>
          <p:cNvPr id="21" name="Rounded Rectangle 20"/>
          <p:cNvSpPr/>
          <p:nvPr/>
        </p:nvSpPr>
        <p:spPr>
          <a:xfrm>
            <a:off x="8044563" y="4221089"/>
            <a:ext cx="2268194"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2" name="Rounded Rectangle 21"/>
          <p:cNvSpPr/>
          <p:nvPr/>
        </p:nvSpPr>
        <p:spPr>
          <a:xfrm>
            <a:off x="8256240" y="3230566"/>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3" name="Rounded Rectangle 22"/>
          <p:cNvSpPr/>
          <p:nvPr/>
        </p:nvSpPr>
        <p:spPr>
          <a:xfrm>
            <a:off x="8054422" y="3176088"/>
            <a:ext cx="2268194"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4" name="Rounded Rectangle 23"/>
          <p:cNvSpPr/>
          <p:nvPr/>
        </p:nvSpPr>
        <p:spPr>
          <a:xfrm>
            <a:off x="9541438" y="4277622"/>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26" name="Group 25"/>
          <p:cNvGrpSpPr/>
          <p:nvPr/>
        </p:nvGrpSpPr>
        <p:grpSpPr>
          <a:xfrm>
            <a:off x="5398192" y="2272473"/>
            <a:ext cx="1080000" cy="771690"/>
            <a:chOff x="9912422" y="1142746"/>
            <a:chExt cx="1080000" cy="771690"/>
          </a:xfrm>
        </p:grpSpPr>
        <p:sp>
          <p:nvSpPr>
            <p:cNvPr id="27" name="Rounded Rectangle 26"/>
            <p:cNvSpPr/>
            <p:nvPr/>
          </p:nvSpPr>
          <p:spPr>
            <a:xfrm>
              <a:off x="9912422" y="1142746"/>
              <a:ext cx="1080000" cy="324000"/>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50"/>
                  </a:solidFill>
                  <a:effectLst/>
                  <a:uLnTx/>
                  <a:uFillTx/>
                  <a:latin typeface="Calibri"/>
                  <a:ea typeface="+mn-ea"/>
                  <a:cs typeface="+mn-cs"/>
                </a:rPr>
                <a:t>numerator</a:t>
              </a:r>
            </a:p>
          </p:txBody>
        </p:sp>
        <p:sp>
          <p:nvSpPr>
            <p:cNvPr id="28" name="Rounded Rectangle 27"/>
            <p:cNvSpPr/>
            <p:nvPr/>
          </p:nvSpPr>
          <p:spPr>
            <a:xfrm>
              <a:off x="9912422" y="1590436"/>
              <a:ext cx="1080000" cy="324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F0"/>
                  </a:solidFill>
                  <a:effectLst/>
                  <a:uLnTx/>
                  <a:uFillTx/>
                  <a:latin typeface="Calibri"/>
                  <a:ea typeface="+mn-ea"/>
                  <a:cs typeface="+mn-cs"/>
                </a:rPr>
                <a:t>denominator</a:t>
              </a:r>
              <a:endParaRPr kumimoji="0" lang="en-GB" sz="2000" b="1" i="0" u="none" strike="noStrike" kern="1200" cap="none" spc="0" normalizeH="0" baseline="0" noProof="0" dirty="0">
                <a:ln>
                  <a:noFill/>
                </a:ln>
                <a:solidFill>
                  <a:srgbClr val="00B0F0"/>
                </a:solidFill>
                <a:effectLst/>
                <a:uLnTx/>
                <a:uFillTx/>
                <a:latin typeface="Calibri"/>
                <a:ea typeface="+mn-ea"/>
                <a:cs typeface="+mn-cs"/>
              </a:endParaRPr>
            </a:p>
          </p:txBody>
        </p:sp>
      </p:grpSp>
      <p:sp>
        <p:nvSpPr>
          <p:cNvPr id="18" name="TextBox 17"/>
          <p:cNvSpPr txBox="1"/>
          <p:nvPr/>
        </p:nvSpPr>
        <p:spPr>
          <a:xfrm>
            <a:off x="1487488" y="2990091"/>
            <a:ext cx="28728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Positive Predictive Value</a:t>
            </a:r>
          </a:p>
        </p:txBody>
      </p:sp>
      <p:sp>
        <p:nvSpPr>
          <p:cNvPr id="29" name="TextBox 28"/>
          <p:cNvSpPr txBox="1"/>
          <p:nvPr/>
        </p:nvSpPr>
        <p:spPr>
          <a:xfrm>
            <a:off x="1488352" y="3888522"/>
            <a:ext cx="3384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Negative Predictive Value</a:t>
            </a:r>
          </a:p>
        </p:txBody>
      </p:sp>
    </p:spTree>
    <p:extLst>
      <p:ext uri="{BB962C8B-B14F-4D97-AF65-F5344CB8AC3E}">
        <p14:creationId xmlns:p14="http://schemas.microsoft.com/office/powerpoint/2010/main" val="1505294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Precision [0,1]</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4" name="Table 13"/>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DIABETES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HEALTHY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dirty="0">
                          <a:latin typeface="+mn-lt"/>
                        </a:rPr>
                        <a:t>DIABETES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p>
                      <a:pPr algn="ctr"/>
                      <a:r>
                        <a:rPr lang="en-GB" sz="1800" dirty="0">
                          <a:latin typeface="+mn-lt"/>
                        </a:rPr>
                        <a:t>(FP)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HEALTHY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graphicFrame>
        <p:nvGraphicFramePr>
          <p:cNvPr id="2" name="Object 1"/>
          <p:cNvGraphicFramePr>
            <a:graphicFrameLocks noChangeAspect="1"/>
          </p:cNvGraphicFramePr>
          <p:nvPr/>
        </p:nvGraphicFramePr>
        <p:xfrm>
          <a:off x="1487488" y="2231177"/>
          <a:ext cx="3749675" cy="1727200"/>
        </p:xfrm>
        <a:graphic>
          <a:graphicData uri="http://schemas.openxmlformats.org/presentationml/2006/ole">
            <mc:AlternateContent xmlns:mc="http://schemas.openxmlformats.org/markup-compatibility/2006">
              <mc:Choice xmlns:v="urn:schemas-microsoft-com:vml" Requires="v">
                <p:oleObj name="Equation" r:id="rId2" imgW="1879560" imgH="863280" progId="Equation.DSMT4">
                  <p:embed/>
                </p:oleObj>
              </mc:Choice>
              <mc:Fallback>
                <p:oleObj name="Equation" r:id="rId2" imgW="1879560" imgH="863280" progId="Equation.DSMT4">
                  <p:embed/>
                  <p:pic>
                    <p:nvPicPr>
                      <p:cNvPr id="2" name="Object 1"/>
                      <p:cNvPicPr/>
                      <p:nvPr/>
                    </p:nvPicPr>
                    <p:blipFill>
                      <a:blip r:embed="rId3"/>
                      <a:stretch>
                        <a:fillRect/>
                      </a:stretch>
                    </p:blipFill>
                    <p:spPr>
                      <a:xfrm>
                        <a:off x="1487488" y="2231177"/>
                        <a:ext cx="3749675" cy="1727200"/>
                      </a:xfrm>
                      <a:prstGeom prst="rect">
                        <a:avLst/>
                      </a:prstGeom>
                    </p:spPr>
                  </p:pic>
                </p:oleObj>
              </mc:Fallback>
            </mc:AlternateContent>
          </a:graphicData>
        </a:graphic>
      </p:graphicFrame>
      <p:grpSp>
        <p:nvGrpSpPr>
          <p:cNvPr id="5" name="Group 4"/>
          <p:cNvGrpSpPr/>
          <p:nvPr/>
        </p:nvGrpSpPr>
        <p:grpSpPr>
          <a:xfrm>
            <a:off x="1467173" y="1395624"/>
            <a:ext cx="10125732" cy="4406689"/>
            <a:chOff x="1467173" y="1395624"/>
            <a:chExt cx="10125732" cy="4406689"/>
          </a:xfrm>
        </p:grpSpPr>
        <p:graphicFrame>
          <p:nvGraphicFramePr>
            <p:cNvPr id="3" name="Object 2"/>
            <p:cNvGraphicFramePr>
              <a:graphicFrameLocks noChangeAspect="1"/>
            </p:cNvGraphicFramePr>
            <p:nvPr/>
          </p:nvGraphicFramePr>
          <p:xfrm>
            <a:off x="1467173" y="4075113"/>
            <a:ext cx="4268787" cy="1727200"/>
          </p:xfrm>
          <a:graphic>
            <a:graphicData uri="http://schemas.openxmlformats.org/presentationml/2006/ole">
              <mc:AlternateContent xmlns:mc="http://schemas.openxmlformats.org/markup-compatibility/2006">
                <mc:Choice xmlns:v="urn:schemas-microsoft-com:vml" Requires="v">
                  <p:oleObj name="Equation" r:id="rId4" imgW="2133360" imgH="863280" progId="Equation.DSMT4">
                    <p:embed/>
                  </p:oleObj>
                </mc:Choice>
                <mc:Fallback>
                  <p:oleObj name="Equation" r:id="rId4" imgW="2133360" imgH="863280" progId="Equation.DSMT4">
                    <p:embed/>
                    <p:pic>
                      <p:nvPicPr>
                        <p:cNvPr id="3" name="Object 2"/>
                        <p:cNvPicPr/>
                        <p:nvPr/>
                      </p:nvPicPr>
                      <p:blipFill>
                        <a:blip r:embed="rId5"/>
                        <a:stretch>
                          <a:fillRect/>
                        </a:stretch>
                      </p:blipFill>
                      <p:spPr>
                        <a:xfrm>
                          <a:off x="1467173" y="4075113"/>
                          <a:ext cx="4268787" cy="1727200"/>
                        </a:xfrm>
                        <a:prstGeom prst="rect">
                          <a:avLst/>
                        </a:prstGeom>
                      </p:spPr>
                    </p:pic>
                  </p:oleObj>
                </mc:Fallback>
              </mc:AlternateContent>
            </a:graphicData>
          </a:graphic>
        </p:graphicFrame>
        <p:grpSp>
          <p:nvGrpSpPr>
            <p:cNvPr id="13" name="Group 12"/>
            <p:cNvGrpSpPr/>
            <p:nvPr/>
          </p:nvGrpSpPr>
          <p:grpSpPr>
            <a:xfrm>
              <a:off x="7032104" y="1395624"/>
              <a:ext cx="4560801" cy="660122"/>
              <a:chOff x="7032104" y="1395624"/>
              <a:chExt cx="4560801" cy="660122"/>
            </a:xfrm>
          </p:grpSpPr>
          <p:sp>
            <p:nvSpPr>
              <p:cNvPr id="18" name="Rounded Rectangle 17"/>
              <p:cNvSpPr/>
              <p:nvPr/>
            </p:nvSpPr>
            <p:spPr>
              <a:xfrm>
                <a:off x="7032104" y="1395624"/>
                <a:ext cx="4550296" cy="646332"/>
              </a:xfrm>
              <a:prstGeom prst="round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9" name="TextBox 18"/>
              <p:cNvSpPr txBox="1"/>
              <p:nvPr/>
            </p:nvSpPr>
            <p:spPr>
              <a:xfrm>
                <a:off x="7042609" y="1409415"/>
                <a:ext cx="45502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30A0"/>
                    </a:solidFill>
                    <a:effectLst/>
                    <a:uLnTx/>
                    <a:uFillTx/>
                    <a:latin typeface="Calibri"/>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a:ea typeface="+mn-ea"/>
                    <a:cs typeface="+mn-cs"/>
                  </a:rPr>
                  <a:t>Health state prediction: DIABETES or HEALTHY</a:t>
                </a:r>
              </a:p>
            </p:txBody>
          </p:sp>
        </p:grpSp>
      </p:grpSp>
      <p:sp>
        <p:nvSpPr>
          <p:cNvPr id="7" name="TextBox 6"/>
          <p:cNvSpPr txBox="1"/>
          <p:nvPr/>
        </p:nvSpPr>
        <p:spPr>
          <a:xfrm>
            <a:off x="1487488" y="5964320"/>
            <a:ext cx="10072389" cy="64633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a:ea typeface="+mn-ea"/>
                <a:cs typeface="+mn-cs"/>
              </a:rPr>
              <a:t>The question that this metric answer: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7030A0"/>
                </a:solidFill>
                <a:effectLst/>
                <a:uLnTx/>
                <a:uFillTx/>
                <a:latin typeface="Calibri"/>
                <a:ea typeface="+mn-ea"/>
                <a:cs typeface="+mn-cs"/>
              </a:rPr>
              <a:t>Of all patients </a:t>
            </a:r>
            <a:r>
              <a:rPr kumimoji="0" lang="en-US" sz="1800" b="1" i="1" u="none" strike="noStrike" kern="1200" cap="none" spc="0" normalizeH="0" baseline="0" noProof="0" dirty="0">
                <a:ln>
                  <a:noFill/>
                </a:ln>
                <a:solidFill>
                  <a:srgbClr val="7030A0"/>
                </a:solidFill>
                <a:effectLst/>
                <a:uLnTx/>
                <a:uFillTx/>
                <a:latin typeface="Calibri"/>
                <a:ea typeface="+mn-ea"/>
                <a:cs typeface="+mn-cs"/>
              </a:rPr>
              <a:t>predicted</a:t>
            </a:r>
            <a:r>
              <a:rPr kumimoji="0" lang="en-US" sz="1800" b="0" i="1" u="none" strike="noStrike" kern="1200" cap="none" spc="0" normalizeH="0" baseline="0" noProof="0" dirty="0">
                <a:ln>
                  <a:noFill/>
                </a:ln>
                <a:solidFill>
                  <a:srgbClr val="7030A0"/>
                </a:solidFill>
                <a:effectLst/>
                <a:uLnTx/>
                <a:uFillTx/>
                <a:latin typeface="Calibri"/>
                <a:ea typeface="+mn-ea"/>
                <a:cs typeface="+mn-cs"/>
              </a:rPr>
              <a:t> to have DIABETES, how many actually have DIABETES?</a:t>
            </a:r>
            <a:endParaRPr kumimoji="0" lang="en-GB"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6" name="Rounded Rectangle 15"/>
          <p:cNvSpPr/>
          <p:nvPr/>
        </p:nvSpPr>
        <p:spPr>
          <a:xfrm>
            <a:off x="8044563" y="4221089"/>
            <a:ext cx="2268194"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0" name="Rounded Rectangle 19"/>
          <p:cNvSpPr/>
          <p:nvPr/>
        </p:nvSpPr>
        <p:spPr>
          <a:xfrm>
            <a:off x="8256240" y="3230566"/>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1" name="Rounded Rectangle 20"/>
          <p:cNvSpPr/>
          <p:nvPr/>
        </p:nvSpPr>
        <p:spPr>
          <a:xfrm>
            <a:off x="8054422" y="3176088"/>
            <a:ext cx="2268194"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2" name="Rounded Rectangle 21"/>
          <p:cNvSpPr/>
          <p:nvPr/>
        </p:nvSpPr>
        <p:spPr>
          <a:xfrm>
            <a:off x="9541438" y="4277622"/>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Tree>
    <p:extLst>
      <p:ext uri="{BB962C8B-B14F-4D97-AF65-F5344CB8AC3E}">
        <p14:creationId xmlns:p14="http://schemas.microsoft.com/office/powerpoint/2010/main" val="3693710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baseline="0" dirty="0">
                          <a:latin typeface="+mn-lt"/>
                        </a:rPr>
                        <a:t>FP</a:t>
                      </a:r>
                      <a:endParaRPr lang="en-GB" sz="1800" dirty="0">
                        <a:latin typeface="+mn-lt"/>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Recall [0,1]</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Ratio of correctly predicted positive (negative) observations to the all observations actually in that class</a:t>
            </a: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2" name="Object 1"/>
          <p:cNvGraphicFramePr>
            <a:graphicFrameLocks noChangeAspect="1"/>
          </p:cNvGraphicFramePr>
          <p:nvPr/>
        </p:nvGraphicFramePr>
        <p:xfrm>
          <a:off x="1487490" y="2259080"/>
          <a:ext cx="3370263" cy="1727200"/>
        </p:xfrm>
        <a:graphic>
          <a:graphicData uri="http://schemas.openxmlformats.org/presentationml/2006/ole">
            <mc:AlternateContent xmlns:mc="http://schemas.openxmlformats.org/markup-compatibility/2006">
              <mc:Choice xmlns:v="urn:schemas-microsoft-com:vml" Requires="v">
                <p:oleObj name="Equation" r:id="rId2" imgW="1688760" imgH="863280" progId="Equation.DSMT4">
                  <p:embed/>
                </p:oleObj>
              </mc:Choice>
              <mc:Fallback>
                <p:oleObj name="Equation" r:id="rId2" imgW="1688760" imgH="863280" progId="Equation.DSMT4">
                  <p:embed/>
                  <p:pic>
                    <p:nvPicPr>
                      <p:cNvPr id="2" name="Object 1"/>
                      <p:cNvPicPr/>
                      <p:nvPr/>
                    </p:nvPicPr>
                    <p:blipFill>
                      <a:blip r:embed="rId3"/>
                      <a:stretch>
                        <a:fillRect/>
                      </a:stretch>
                    </p:blipFill>
                    <p:spPr>
                      <a:xfrm>
                        <a:off x="1487490" y="2259080"/>
                        <a:ext cx="3370263" cy="1727200"/>
                      </a:xfrm>
                      <a:prstGeom prst="rect">
                        <a:avLst/>
                      </a:prstGeom>
                    </p:spPr>
                  </p:pic>
                </p:oleObj>
              </mc:Fallback>
            </mc:AlternateContent>
          </a:graphicData>
        </a:graphic>
      </p:graphicFrame>
      <p:sp>
        <p:nvSpPr>
          <p:cNvPr id="21" name="Rounded Rectangle 20"/>
          <p:cNvSpPr/>
          <p:nvPr/>
        </p:nvSpPr>
        <p:spPr>
          <a:xfrm rot="16200000">
            <a:off x="8866230" y="3670522"/>
            <a:ext cx="1923205"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2" name="Rounded Rectangle 21"/>
          <p:cNvSpPr/>
          <p:nvPr/>
        </p:nvSpPr>
        <p:spPr>
          <a:xfrm>
            <a:off x="8256240" y="3230566"/>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3" name="Rounded Rectangle 22"/>
          <p:cNvSpPr/>
          <p:nvPr/>
        </p:nvSpPr>
        <p:spPr>
          <a:xfrm rot="16200000">
            <a:off x="7564264" y="3687290"/>
            <a:ext cx="1956742"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4" name="Rounded Rectangle 23"/>
          <p:cNvSpPr/>
          <p:nvPr/>
        </p:nvSpPr>
        <p:spPr>
          <a:xfrm>
            <a:off x="9541438" y="4277622"/>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26" name="Group 25"/>
          <p:cNvGrpSpPr/>
          <p:nvPr/>
        </p:nvGrpSpPr>
        <p:grpSpPr>
          <a:xfrm>
            <a:off x="6240136" y="1505182"/>
            <a:ext cx="1080000" cy="771690"/>
            <a:chOff x="9912422" y="1142746"/>
            <a:chExt cx="1080000" cy="771690"/>
          </a:xfrm>
        </p:grpSpPr>
        <p:sp>
          <p:nvSpPr>
            <p:cNvPr id="27" name="Rounded Rectangle 26"/>
            <p:cNvSpPr/>
            <p:nvPr/>
          </p:nvSpPr>
          <p:spPr>
            <a:xfrm>
              <a:off x="9912422" y="1142746"/>
              <a:ext cx="1080000" cy="324000"/>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50"/>
                  </a:solidFill>
                  <a:effectLst/>
                  <a:uLnTx/>
                  <a:uFillTx/>
                  <a:latin typeface="Calibri"/>
                  <a:ea typeface="+mn-ea"/>
                  <a:cs typeface="+mn-cs"/>
                </a:rPr>
                <a:t>numerator</a:t>
              </a:r>
            </a:p>
          </p:txBody>
        </p:sp>
        <p:sp>
          <p:nvSpPr>
            <p:cNvPr id="28" name="Rounded Rectangle 27"/>
            <p:cNvSpPr/>
            <p:nvPr/>
          </p:nvSpPr>
          <p:spPr>
            <a:xfrm>
              <a:off x="9912422" y="1590436"/>
              <a:ext cx="1080000" cy="324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F0"/>
                  </a:solidFill>
                  <a:effectLst/>
                  <a:uLnTx/>
                  <a:uFillTx/>
                  <a:latin typeface="Calibri"/>
                  <a:ea typeface="+mn-ea"/>
                  <a:cs typeface="+mn-cs"/>
                </a:rPr>
                <a:t>denominator</a:t>
              </a:r>
              <a:endParaRPr kumimoji="0" lang="en-GB" sz="2000" b="1" i="0" u="none" strike="noStrike" kern="1200" cap="none" spc="0" normalizeH="0" baseline="0" noProof="0" dirty="0">
                <a:ln>
                  <a:noFill/>
                </a:ln>
                <a:solidFill>
                  <a:srgbClr val="00B0F0"/>
                </a:solidFill>
                <a:effectLst/>
                <a:uLnTx/>
                <a:uFillTx/>
                <a:latin typeface="Calibri"/>
                <a:ea typeface="+mn-ea"/>
                <a:cs typeface="+mn-cs"/>
              </a:endParaRPr>
            </a:p>
          </p:txBody>
        </p:sp>
      </p:grpSp>
      <p:sp>
        <p:nvSpPr>
          <p:cNvPr id="29" name="TextBox 28"/>
          <p:cNvSpPr txBox="1"/>
          <p:nvPr/>
        </p:nvSpPr>
        <p:spPr>
          <a:xfrm>
            <a:off x="4843267" y="3477657"/>
            <a:ext cx="20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sym typeface="Wingdings" panose="05000000000000000000" pitchFamily="2" charset="2"/>
              </a:rPr>
              <a:t> </a:t>
            </a: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a:t>
            </a:r>
            <a:r>
              <a:rPr kumimoji="0" lang="en-GB" sz="1800" b="1" i="0" u="none" strike="noStrike" kern="1200" cap="none" spc="0" normalizeH="0" baseline="0" noProof="0" dirty="0">
                <a:ln>
                  <a:noFill/>
                </a:ln>
                <a:solidFill>
                  <a:prstClr val="white">
                    <a:lumMod val="50000"/>
                  </a:prstClr>
                </a:solidFill>
                <a:effectLst/>
                <a:uLnTx/>
                <a:uFillTx/>
                <a:latin typeface="Calibri"/>
                <a:ea typeface="+mn-ea"/>
                <a:cs typeface="+mn-cs"/>
              </a:rPr>
              <a:t>Specificity</a:t>
            </a:r>
          </a:p>
        </p:txBody>
      </p:sp>
      <p:sp>
        <p:nvSpPr>
          <p:cNvPr id="16" name="TextBox 15"/>
          <p:cNvSpPr txBox="1"/>
          <p:nvPr/>
        </p:nvSpPr>
        <p:spPr>
          <a:xfrm>
            <a:off x="4857753" y="2441226"/>
            <a:ext cx="20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sym typeface="Wingdings" panose="05000000000000000000" pitchFamily="2" charset="2"/>
              </a:rPr>
              <a:t> </a:t>
            </a: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a:t>
            </a:r>
            <a:r>
              <a:rPr kumimoji="0" lang="en-GB" sz="1800" b="1" i="0" u="none" strike="noStrike" kern="1200" cap="none" spc="0" normalizeH="0" baseline="0" noProof="0" dirty="0">
                <a:ln>
                  <a:noFill/>
                </a:ln>
                <a:solidFill>
                  <a:prstClr val="white">
                    <a:lumMod val="50000"/>
                  </a:prstClr>
                </a:solidFill>
                <a:effectLst/>
                <a:uLnTx/>
                <a:uFillTx/>
                <a:latin typeface="Calibri"/>
                <a:ea typeface="+mn-ea"/>
                <a:cs typeface="+mn-cs"/>
              </a:rPr>
              <a:t>Sensitivity</a:t>
            </a:r>
          </a:p>
        </p:txBody>
      </p:sp>
    </p:spTree>
    <p:extLst>
      <p:ext uri="{BB962C8B-B14F-4D97-AF65-F5344CB8AC3E}">
        <p14:creationId xmlns:p14="http://schemas.microsoft.com/office/powerpoint/2010/main" val="1178733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Recall [0,1]</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4" name="Table 13"/>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DIABETES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HEALTHY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latin typeface="+mn-lt"/>
                        </a:rPr>
                        <a:t>DIABETES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p>
                      <a:pPr algn="ctr"/>
                      <a:r>
                        <a:rPr lang="en-GB" sz="1800" dirty="0">
                          <a:latin typeface="+mn-lt"/>
                        </a:rPr>
                        <a:t>(FP)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HEALTHY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graphicFrame>
        <p:nvGraphicFramePr>
          <p:cNvPr id="2" name="Object 1"/>
          <p:cNvGraphicFramePr>
            <a:graphicFrameLocks noChangeAspect="1"/>
          </p:cNvGraphicFramePr>
          <p:nvPr/>
        </p:nvGraphicFramePr>
        <p:xfrm>
          <a:off x="1487490" y="2259080"/>
          <a:ext cx="3370263" cy="1727200"/>
        </p:xfrm>
        <a:graphic>
          <a:graphicData uri="http://schemas.openxmlformats.org/presentationml/2006/ole">
            <mc:AlternateContent xmlns:mc="http://schemas.openxmlformats.org/markup-compatibility/2006">
              <mc:Choice xmlns:v="urn:schemas-microsoft-com:vml" Requires="v">
                <p:oleObj name="Equation" r:id="rId2" imgW="1688760" imgH="863280" progId="Equation.DSMT4">
                  <p:embed/>
                </p:oleObj>
              </mc:Choice>
              <mc:Fallback>
                <p:oleObj name="Equation" r:id="rId2" imgW="1688760" imgH="863280" progId="Equation.DSMT4">
                  <p:embed/>
                  <p:pic>
                    <p:nvPicPr>
                      <p:cNvPr id="2" name="Object 1"/>
                      <p:cNvPicPr/>
                      <p:nvPr/>
                    </p:nvPicPr>
                    <p:blipFill>
                      <a:blip r:embed="rId3"/>
                      <a:stretch>
                        <a:fillRect/>
                      </a:stretch>
                    </p:blipFill>
                    <p:spPr>
                      <a:xfrm>
                        <a:off x="1487490" y="2259080"/>
                        <a:ext cx="3370263" cy="1727200"/>
                      </a:xfrm>
                      <a:prstGeom prst="rect">
                        <a:avLst/>
                      </a:prstGeom>
                    </p:spPr>
                  </p:pic>
                </p:oleObj>
              </mc:Fallback>
            </mc:AlternateContent>
          </a:graphicData>
        </a:graphic>
      </p:graphicFrame>
      <p:grpSp>
        <p:nvGrpSpPr>
          <p:cNvPr id="3" name="Group 2"/>
          <p:cNvGrpSpPr/>
          <p:nvPr/>
        </p:nvGrpSpPr>
        <p:grpSpPr>
          <a:xfrm>
            <a:off x="1487488" y="1395624"/>
            <a:ext cx="10072388" cy="4481301"/>
            <a:chOff x="1487488" y="1395624"/>
            <a:chExt cx="10072388" cy="4481301"/>
          </a:xfrm>
        </p:grpSpPr>
        <p:graphicFrame>
          <p:nvGraphicFramePr>
            <p:cNvPr id="5" name="Object 4"/>
            <p:cNvGraphicFramePr>
              <a:graphicFrameLocks noChangeAspect="1"/>
            </p:cNvGraphicFramePr>
            <p:nvPr/>
          </p:nvGraphicFramePr>
          <p:xfrm>
            <a:off x="1487488" y="4149725"/>
            <a:ext cx="3940175" cy="1727200"/>
          </p:xfrm>
          <a:graphic>
            <a:graphicData uri="http://schemas.openxmlformats.org/presentationml/2006/ole">
              <mc:AlternateContent xmlns:mc="http://schemas.openxmlformats.org/markup-compatibility/2006">
                <mc:Choice xmlns:v="urn:schemas-microsoft-com:vml" Requires="v">
                  <p:oleObj name="Equation" r:id="rId4" imgW="1968480" imgH="863280" progId="Equation.DSMT4">
                    <p:embed/>
                  </p:oleObj>
                </mc:Choice>
                <mc:Fallback>
                  <p:oleObj name="Equation" r:id="rId4" imgW="1968480" imgH="863280" progId="Equation.DSMT4">
                    <p:embed/>
                    <p:pic>
                      <p:nvPicPr>
                        <p:cNvPr id="5" name="Object 4"/>
                        <p:cNvPicPr/>
                        <p:nvPr/>
                      </p:nvPicPr>
                      <p:blipFill>
                        <a:blip r:embed="rId5"/>
                        <a:stretch>
                          <a:fillRect/>
                        </a:stretch>
                      </p:blipFill>
                      <p:spPr>
                        <a:xfrm>
                          <a:off x="1487488" y="4149725"/>
                          <a:ext cx="3940175" cy="1727200"/>
                        </a:xfrm>
                        <a:prstGeom prst="rect">
                          <a:avLst/>
                        </a:prstGeom>
                      </p:spPr>
                    </p:pic>
                  </p:oleObj>
                </mc:Fallback>
              </mc:AlternateContent>
            </a:graphicData>
          </a:graphic>
        </p:graphicFrame>
        <p:grpSp>
          <p:nvGrpSpPr>
            <p:cNvPr id="13" name="Group 12"/>
            <p:cNvGrpSpPr/>
            <p:nvPr/>
          </p:nvGrpSpPr>
          <p:grpSpPr>
            <a:xfrm>
              <a:off x="7032103" y="1395624"/>
              <a:ext cx="4527773" cy="665176"/>
              <a:chOff x="7032103" y="1395624"/>
              <a:chExt cx="4527773" cy="665176"/>
            </a:xfrm>
          </p:grpSpPr>
          <p:sp>
            <p:nvSpPr>
              <p:cNvPr id="18" name="Rounded Rectangle 17"/>
              <p:cNvSpPr/>
              <p:nvPr/>
            </p:nvSpPr>
            <p:spPr>
              <a:xfrm>
                <a:off x="7032103" y="1395624"/>
                <a:ext cx="4527773" cy="646332"/>
              </a:xfrm>
              <a:prstGeom prst="round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9" name="TextBox 18"/>
              <p:cNvSpPr txBox="1"/>
              <p:nvPr/>
            </p:nvSpPr>
            <p:spPr>
              <a:xfrm>
                <a:off x="7032103" y="1414469"/>
                <a:ext cx="45152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30A0"/>
                    </a:solidFill>
                    <a:effectLst/>
                    <a:uLnTx/>
                    <a:uFillTx/>
                    <a:latin typeface="Calibri"/>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a:ea typeface="+mn-ea"/>
                    <a:cs typeface="+mn-cs"/>
                  </a:rPr>
                  <a:t>Health state prediction: DIABETES or HEALTHY</a:t>
                </a:r>
              </a:p>
            </p:txBody>
          </p:sp>
        </p:grpSp>
      </p:grpSp>
      <p:sp>
        <p:nvSpPr>
          <p:cNvPr id="16" name="TextBox 15"/>
          <p:cNvSpPr txBox="1"/>
          <p:nvPr/>
        </p:nvSpPr>
        <p:spPr>
          <a:xfrm>
            <a:off x="1487488" y="5964320"/>
            <a:ext cx="10072389" cy="64633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a:ea typeface="+mn-ea"/>
                <a:cs typeface="+mn-cs"/>
              </a:rPr>
              <a:t>The question that this metric answer: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7030A0"/>
                </a:solidFill>
                <a:effectLst/>
                <a:uLnTx/>
                <a:uFillTx/>
                <a:latin typeface="Calibri"/>
                <a:ea typeface="+mn-ea"/>
                <a:cs typeface="+mn-cs"/>
              </a:rPr>
              <a:t>Of all the patients that truly have DIABETES, how many did the model predict?</a:t>
            </a:r>
          </a:p>
        </p:txBody>
      </p:sp>
      <p:sp>
        <p:nvSpPr>
          <p:cNvPr id="20" name="Rounded Rectangle 19"/>
          <p:cNvSpPr/>
          <p:nvPr/>
        </p:nvSpPr>
        <p:spPr>
          <a:xfrm rot="16200000">
            <a:off x="8866230" y="3670522"/>
            <a:ext cx="1923205"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1" name="Rounded Rectangle 20"/>
          <p:cNvSpPr/>
          <p:nvPr/>
        </p:nvSpPr>
        <p:spPr>
          <a:xfrm>
            <a:off x="8256240" y="3230566"/>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2" name="Rounded Rectangle 21"/>
          <p:cNvSpPr/>
          <p:nvPr/>
        </p:nvSpPr>
        <p:spPr>
          <a:xfrm rot="16200000">
            <a:off x="7564264" y="3687290"/>
            <a:ext cx="1956742"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3" name="Rounded Rectangle 22"/>
          <p:cNvSpPr/>
          <p:nvPr/>
        </p:nvSpPr>
        <p:spPr>
          <a:xfrm>
            <a:off x="9541438" y="4277622"/>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4" name="TextBox 23"/>
          <p:cNvSpPr txBox="1"/>
          <p:nvPr/>
        </p:nvSpPr>
        <p:spPr>
          <a:xfrm>
            <a:off x="4843267" y="3477657"/>
            <a:ext cx="20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sym typeface="Wingdings" panose="05000000000000000000" pitchFamily="2" charset="2"/>
              </a:rPr>
              <a:t> </a:t>
            </a: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a:t>
            </a:r>
            <a:r>
              <a:rPr kumimoji="0" lang="en-GB" sz="1800" b="1" i="0" u="none" strike="noStrike" kern="1200" cap="none" spc="0" normalizeH="0" baseline="0" noProof="0" dirty="0">
                <a:ln>
                  <a:noFill/>
                </a:ln>
                <a:solidFill>
                  <a:prstClr val="white">
                    <a:lumMod val="50000"/>
                  </a:prstClr>
                </a:solidFill>
                <a:effectLst/>
                <a:uLnTx/>
                <a:uFillTx/>
                <a:latin typeface="Calibri"/>
                <a:ea typeface="+mn-ea"/>
                <a:cs typeface="+mn-cs"/>
              </a:rPr>
              <a:t>specificity</a:t>
            </a:r>
          </a:p>
        </p:txBody>
      </p:sp>
      <p:sp>
        <p:nvSpPr>
          <p:cNvPr id="26" name="TextBox 25"/>
          <p:cNvSpPr txBox="1"/>
          <p:nvPr/>
        </p:nvSpPr>
        <p:spPr>
          <a:xfrm>
            <a:off x="4857753" y="2441226"/>
            <a:ext cx="20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sym typeface="Wingdings" panose="05000000000000000000" pitchFamily="2" charset="2"/>
              </a:rPr>
              <a:t> </a:t>
            </a: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a:t>
            </a:r>
            <a:r>
              <a:rPr kumimoji="0" lang="en-GB" sz="1800" b="1" i="0" u="none" strike="noStrike" kern="1200" cap="none" spc="0" normalizeH="0" baseline="0" noProof="0" dirty="0">
                <a:ln>
                  <a:noFill/>
                </a:ln>
                <a:solidFill>
                  <a:prstClr val="white">
                    <a:lumMod val="50000"/>
                  </a:prstClr>
                </a:solidFill>
                <a:effectLst/>
                <a:uLnTx/>
                <a:uFillTx/>
                <a:latin typeface="Calibri"/>
                <a:ea typeface="+mn-ea"/>
                <a:cs typeface="+mn-cs"/>
              </a:rPr>
              <a:t>sensitivity</a:t>
            </a:r>
          </a:p>
        </p:txBody>
      </p:sp>
    </p:spTree>
    <p:extLst>
      <p:ext uri="{BB962C8B-B14F-4D97-AF65-F5344CB8AC3E}">
        <p14:creationId xmlns:p14="http://schemas.microsoft.com/office/powerpoint/2010/main" val="181807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9600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Matthew’s correlation coefficient</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MCC combines precision, specificity, sensitivity into a single number</a:t>
            </a: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MCC only returns a high score if the prediction is good in all of the four confusion matrix categories</a:t>
            </a: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4" name="Table 13"/>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p>
                      <a:pPr algn="ctr"/>
                      <a:r>
                        <a:rPr lang="en-GB" sz="1800" dirty="0">
                          <a:latin typeface="+mn-lt"/>
                        </a:rPr>
                        <a:t>(FP)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graphicFrame>
        <p:nvGraphicFramePr>
          <p:cNvPr id="2" name="Object 1"/>
          <p:cNvGraphicFramePr>
            <a:graphicFrameLocks noChangeAspect="1"/>
          </p:cNvGraphicFramePr>
          <p:nvPr/>
        </p:nvGraphicFramePr>
        <p:xfrm>
          <a:off x="1490395" y="2204864"/>
          <a:ext cx="6477813" cy="799984"/>
        </p:xfrm>
        <a:graphic>
          <a:graphicData uri="http://schemas.openxmlformats.org/presentationml/2006/ole">
            <mc:AlternateContent xmlns:mc="http://schemas.openxmlformats.org/markup-compatibility/2006">
              <mc:Choice xmlns:v="urn:schemas-microsoft-com:vml" Requires="v">
                <p:oleObj name="Equation" r:id="rId2" imgW="3504960" imgH="431640" progId="Equation.DSMT4">
                  <p:embed/>
                </p:oleObj>
              </mc:Choice>
              <mc:Fallback>
                <p:oleObj name="Equation" r:id="rId2" imgW="3504960" imgH="431640" progId="Equation.DSMT4">
                  <p:embed/>
                  <p:pic>
                    <p:nvPicPr>
                      <p:cNvPr id="2" name="Object 1"/>
                      <p:cNvPicPr/>
                      <p:nvPr/>
                    </p:nvPicPr>
                    <p:blipFill>
                      <a:blip r:embed="rId3"/>
                      <a:stretch>
                        <a:fillRect/>
                      </a:stretch>
                    </p:blipFill>
                    <p:spPr>
                      <a:xfrm>
                        <a:off x="1490395" y="2204864"/>
                        <a:ext cx="6477813" cy="799984"/>
                      </a:xfrm>
                      <a:prstGeom prst="rect">
                        <a:avLst/>
                      </a:prstGeom>
                    </p:spPr>
                  </p:pic>
                </p:oleObj>
              </mc:Fallback>
            </mc:AlternateContent>
          </a:graphicData>
        </a:graphic>
      </p:graphicFrame>
      <p:sp>
        <p:nvSpPr>
          <p:cNvPr id="17" name="Rounded Rectangle 16"/>
          <p:cNvSpPr/>
          <p:nvPr/>
        </p:nvSpPr>
        <p:spPr>
          <a:xfrm>
            <a:off x="8044563" y="3071599"/>
            <a:ext cx="2268194" cy="1980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8" name="Rounded Rectangle 17"/>
          <p:cNvSpPr>
            <a:spLocks noChangeAspect="1"/>
          </p:cNvSpPr>
          <p:nvPr/>
        </p:nvSpPr>
        <p:spPr>
          <a:xfrm>
            <a:off x="8150217" y="3162215"/>
            <a:ext cx="2060583" cy="1798767"/>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Tree>
    <p:extLst>
      <p:ext uri="{BB962C8B-B14F-4D97-AF65-F5344CB8AC3E}">
        <p14:creationId xmlns:p14="http://schemas.microsoft.com/office/powerpoint/2010/main" val="4217007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9600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Matthew’s correlation coefficient</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4" name="Table 13"/>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DIABETES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HEALTHY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dirty="0">
                          <a:latin typeface="+mn-lt"/>
                        </a:rPr>
                        <a:t>DIABETES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p>
                      <a:pPr algn="ctr"/>
                      <a:r>
                        <a:rPr lang="en-GB" sz="1800" dirty="0">
                          <a:latin typeface="+mn-lt"/>
                        </a:rPr>
                        <a:t>(FP)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HEALTHY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graphicFrame>
        <p:nvGraphicFramePr>
          <p:cNvPr id="5" name="Object 4"/>
          <p:cNvGraphicFramePr>
            <a:graphicFrameLocks noChangeAspect="1"/>
          </p:cNvGraphicFramePr>
          <p:nvPr/>
        </p:nvGraphicFramePr>
        <p:xfrm>
          <a:off x="1130355" y="3367726"/>
          <a:ext cx="5839310" cy="1789466"/>
        </p:xfrm>
        <a:graphic>
          <a:graphicData uri="http://schemas.openxmlformats.org/presentationml/2006/ole">
            <mc:AlternateContent xmlns:mc="http://schemas.openxmlformats.org/markup-compatibility/2006">
              <mc:Choice xmlns:v="urn:schemas-microsoft-com:vml" Requires="v">
                <p:oleObj name="Equation" r:id="rId2" imgW="3149280" imgH="965160" progId="Equation.DSMT4">
                  <p:embed/>
                </p:oleObj>
              </mc:Choice>
              <mc:Fallback>
                <p:oleObj name="Equation" r:id="rId2" imgW="3149280" imgH="965160" progId="Equation.DSMT4">
                  <p:embed/>
                  <p:pic>
                    <p:nvPicPr>
                      <p:cNvPr id="5" name="Object 4"/>
                      <p:cNvPicPr/>
                      <p:nvPr/>
                    </p:nvPicPr>
                    <p:blipFill>
                      <a:blip r:embed="rId3"/>
                      <a:stretch>
                        <a:fillRect/>
                      </a:stretch>
                    </p:blipFill>
                    <p:spPr>
                      <a:xfrm>
                        <a:off x="1130355" y="3367726"/>
                        <a:ext cx="5839310" cy="1789466"/>
                      </a:xfrm>
                      <a:prstGeom prst="rect">
                        <a:avLst/>
                      </a:prstGeom>
                    </p:spPr>
                  </p:pic>
                </p:oleObj>
              </mc:Fallback>
            </mc:AlternateContent>
          </a:graphicData>
        </a:graphic>
      </p:graphicFrame>
      <p:grpSp>
        <p:nvGrpSpPr>
          <p:cNvPr id="11" name="Group 10"/>
          <p:cNvGrpSpPr/>
          <p:nvPr/>
        </p:nvGrpSpPr>
        <p:grpSpPr>
          <a:xfrm>
            <a:off x="7032104" y="1392754"/>
            <a:ext cx="4560099" cy="649202"/>
            <a:chOff x="7032104" y="1392754"/>
            <a:chExt cx="4560099" cy="649202"/>
          </a:xfrm>
        </p:grpSpPr>
        <p:sp>
          <p:nvSpPr>
            <p:cNvPr id="12" name="Rounded Rectangle 11"/>
            <p:cNvSpPr/>
            <p:nvPr/>
          </p:nvSpPr>
          <p:spPr>
            <a:xfrm>
              <a:off x="7032104" y="1395624"/>
              <a:ext cx="4550296" cy="646332"/>
            </a:xfrm>
            <a:prstGeom prst="round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3" name="TextBox 12"/>
            <p:cNvSpPr txBox="1"/>
            <p:nvPr/>
          </p:nvSpPr>
          <p:spPr>
            <a:xfrm>
              <a:off x="7032104" y="1392754"/>
              <a:ext cx="45600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30A0"/>
                  </a:solidFill>
                  <a:effectLst/>
                  <a:uLnTx/>
                  <a:uFillTx/>
                  <a:latin typeface="Calibri"/>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a:ea typeface="+mn-ea"/>
                  <a:cs typeface="+mn-cs"/>
                </a:rPr>
                <a:t>Health state prediction: DIABETES or HEALTHY</a:t>
              </a:r>
            </a:p>
          </p:txBody>
        </p:sp>
      </p:grpSp>
      <p:sp>
        <p:nvSpPr>
          <p:cNvPr id="17" name="Rounded Rectangle 16"/>
          <p:cNvSpPr/>
          <p:nvPr/>
        </p:nvSpPr>
        <p:spPr>
          <a:xfrm>
            <a:off x="8044563" y="3071599"/>
            <a:ext cx="2268194" cy="1980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8" name="Rounded Rectangle 17"/>
          <p:cNvSpPr>
            <a:spLocks noChangeAspect="1"/>
          </p:cNvSpPr>
          <p:nvPr/>
        </p:nvSpPr>
        <p:spPr>
          <a:xfrm>
            <a:off x="8150217" y="3162215"/>
            <a:ext cx="2060583" cy="1798767"/>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aphicFrame>
        <p:nvGraphicFramePr>
          <p:cNvPr id="16" name="Object 15"/>
          <p:cNvGraphicFramePr>
            <a:graphicFrameLocks noChangeAspect="1"/>
          </p:cNvGraphicFramePr>
          <p:nvPr/>
        </p:nvGraphicFramePr>
        <p:xfrm>
          <a:off x="1490395" y="2204864"/>
          <a:ext cx="6477813" cy="799984"/>
        </p:xfrm>
        <a:graphic>
          <a:graphicData uri="http://schemas.openxmlformats.org/presentationml/2006/ole">
            <mc:AlternateContent xmlns:mc="http://schemas.openxmlformats.org/markup-compatibility/2006">
              <mc:Choice xmlns:v="urn:schemas-microsoft-com:vml" Requires="v">
                <p:oleObj name="Equation" r:id="rId4" imgW="3504960" imgH="431640" progId="Equation.DSMT4">
                  <p:embed/>
                </p:oleObj>
              </mc:Choice>
              <mc:Fallback>
                <p:oleObj name="Equation" r:id="rId4" imgW="3504960" imgH="431640" progId="Equation.DSMT4">
                  <p:embed/>
                  <p:pic>
                    <p:nvPicPr>
                      <p:cNvPr id="16" name="Object 15"/>
                      <p:cNvPicPr/>
                      <p:nvPr/>
                    </p:nvPicPr>
                    <p:blipFill>
                      <a:blip r:embed="rId5"/>
                      <a:stretch>
                        <a:fillRect/>
                      </a:stretch>
                    </p:blipFill>
                    <p:spPr>
                      <a:xfrm>
                        <a:off x="1490395" y="2204864"/>
                        <a:ext cx="6477813" cy="799984"/>
                      </a:xfrm>
                      <a:prstGeom prst="rect">
                        <a:avLst/>
                      </a:prstGeom>
                    </p:spPr>
                  </p:pic>
                </p:oleObj>
              </mc:Fallback>
            </mc:AlternateContent>
          </a:graphicData>
        </a:graphic>
      </p:graphicFrame>
    </p:spTree>
    <p:extLst>
      <p:ext uri="{BB962C8B-B14F-4D97-AF65-F5344CB8AC3E}">
        <p14:creationId xmlns:p14="http://schemas.microsoft.com/office/powerpoint/2010/main" val="2317935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baseline="0" dirty="0">
                          <a:latin typeface="+mn-lt"/>
                        </a:rPr>
                        <a:t>FP</a:t>
                      </a:r>
                      <a:endParaRPr lang="en-GB" sz="1800" dirty="0">
                        <a:latin typeface="+mn-lt"/>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1490395" y="3431707"/>
            <a:ext cx="4447797" cy="852721"/>
          </a:xfrm>
          <a:prstGeom prst="rect">
            <a:avLst/>
          </a:prstGeom>
          <a:solidFill>
            <a:srgbClr val="FFFF99"/>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a:defRPr>
                <a:solidFill>
                  <a:srgbClr val="00B05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B050"/>
                </a:solidFill>
                <a:effectLst/>
                <a:uLnTx/>
                <a:uFillTx/>
                <a:latin typeface="Calibri"/>
                <a:ea typeface="+mn-ea"/>
                <a:cs typeface="+mn-cs"/>
              </a:rPr>
              <a:t>Derive the minimum and maximum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B050"/>
                </a:solidFill>
                <a:effectLst/>
                <a:uLnTx/>
                <a:uFillTx/>
                <a:latin typeface="Calibri"/>
                <a:ea typeface="+mn-ea"/>
                <a:cs typeface="+mn-cs"/>
              </a:rPr>
              <a:t>value that MCC can attain: [</a:t>
            </a:r>
            <a:r>
              <a:rPr kumimoji="0" lang="en-GB" sz="1800" b="1" i="0" u="none" strike="noStrike" kern="1200" cap="none" spc="0" normalizeH="0" baseline="0" noProof="0" dirty="0" err="1">
                <a:ln>
                  <a:noFill/>
                </a:ln>
                <a:solidFill>
                  <a:srgbClr val="00B050"/>
                </a:solidFill>
                <a:effectLst/>
                <a:uLnTx/>
                <a:uFillTx/>
                <a:latin typeface="Calibri"/>
                <a:ea typeface="+mn-ea"/>
                <a:cs typeface="+mn-cs"/>
              </a:rPr>
              <a:t>a,b</a:t>
            </a:r>
            <a:r>
              <a:rPr kumimoji="0" lang="en-GB" sz="1800" b="1" i="0" u="none" strike="noStrike" kern="1200" cap="none" spc="0" normalizeH="0" baseline="0" noProof="0" dirty="0">
                <a:ln>
                  <a:noFill/>
                </a:ln>
                <a:solidFill>
                  <a:srgbClr val="00B050"/>
                </a:solidFill>
                <a:effectLst/>
                <a:uLnTx/>
                <a:uFillTx/>
                <a:latin typeface="Calibri"/>
                <a:ea typeface="+mn-ea"/>
                <a:cs typeface="+mn-cs"/>
              </a:rPr>
              <a:t>]?</a:t>
            </a:r>
          </a:p>
        </p:txBody>
      </p:sp>
      <p:sp>
        <p:nvSpPr>
          <p:cNvPr id="17" name="Content Placeholder 2"/>
          <p:cNvSpPr txBox="1">
            <a:spLocks/>
          </p:cNvSpPr>
          <p:nvPr/>
        </p:nvSpPr>
        <p:spPr>
          <a:xfrm>
            <a:off x="1044000" y="1260000"/>
            <a:ext cx="5340032" cy="9600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Matthew’s correlation coefficient</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22" name="Picture 21"/>
          <p:cNvPicPr>
            <a:picLocks noChangeAspect="1"/>
          </p:cNvPicPr>
          <p:nvPr/>
        </p:nvPicPr>
        <p:blipFill>
          <a:blip r:embed="rId2"/>
          <a:stretch>
            <a:fillRect/>
          </a:stretch>
        </p:blipFill>
        <p:spPr>
          <a:xfrm>
            <a:off x="5087888" y="3472930"/>
            <a:ext cx="780713" cy="780713"/>
          </a:xfrm>
          <a:prstGeom prst="rect">
            <a:avLst/>
          </a:prstGeom>
        </p:spPr>
      </p:pic>
      <p:graphicFrame>
        <p:nvGraphicFramePr>
          <p:cNvPr id="24" name="Object 23"/>
          <p:cNvGraphicFramePr>
            <a:graphicFrameLocks noChangeAspect="1"/>
          </p:cNvGraphicFramePr>
          <p:nvPr/>
        </p:nvGraphicFramePr>
        <p:xfrm>
          <a:off x="1490395" y="2204864"/>
          <a:ext cx="6477813" cy="799984"/>
        </p:xfrm>
        <a:graphic>
          <a:graphicData uri="http://schemas.openxmlformats.org/presentationml/2006/ole">
            <mc:AlternateContent xmlns:mc="http://schemas.openxmlformats.org/markup-compatibility/2006">
              <mc:Choice xmlns:v="urn:schemas-microsoft-com:vml" Requires="v">
                <p:oleObj name="Equation" r:id="rId3" imgW="3504960" imgH="431640" progId="Equation.DSMT4">
                  <p:embed/>
                </p:oleObj>
              </mc:Choice>
              <mc:Fallback>
                <p:oleObj name="Equation" r:id="rId3" imgW="3504960" imgH="431640" progId="Equation.DSMT4">
                  <p:embed/>
                  <p:pic>
                    <p:nvPicPr>
                      <p:cNvPr id="24" name="Object 23"/>
                      <p:cNvPicPr/>
                      <p:nvPr/>
                    </p:nvPicPr>
                    <p:blipFill>
                      <a:blip r:embed="rId4"/>
                      <a:stretch>
                        <a:fillRect/>
                      </a:stretch>
                    </p:blipFill>
                    <p:spPr>
                      <a:xfrm>
                        <a:off x="1490395" y="2204864"/>
                        <a:ext cx="6477813" cy="799984"/>
                      </a:xfrm>
                      <a:prstGeom prst="rect">
                        <a:avLst/>
                      </a:prstGeom>
                    </p:spPr>
                  </p:pic>
                </p:oleObj>
              </mc:Fallback>
            </mc:AlternateContent>
          </a:graphicData>
        </a:graphic>
      </p:graphicFrame>
    </p:spTree>
    <p:extLst>
      <p:ext uri="{BB962C8B-B14F-4D97-AF65-F5344CB8AC3E}">
        <p14:creationId xmlns:p14="http://schemas.microsoft.com/office/powerpoint/2010/main" val="31661582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nvGraphicFramePr>
        <p:xfrm>
          <a:off x="5735960" y="2000531"/>
          <a:ext cx="5008320" cy="4320000"/>
        </p:xfrm>
        <a:graphic>
          <a:graphicData uri="http://schemas.openxmlformats.org/drawingml/2006/table">
            <a:tbl>
              <a:tblPr>
                <a:tableStyleId>{5C22544A-7EE6-4342-B048-85BDC9FD1C3A}</a:tableStyleId>
              </a:tblPr>
              <a:tblGrid>
                <a:gridCol w="361920">
                  <a:extLst>
                    <a:ext uri="{9D8B030D-6E8A-4147-A177-3AD203B41FA5}">
                      <a16:colId xmlns:a16="http://schemas.microsoft.com/office/drawing/2014/main" val="3994737336"/>
                    </a:ext>
                  </a:extLst>
                </a:gridCol>
                <a:gridCol w="36192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1224000">
                  <a:extLst>
                    <a:ext uri="{9D8B030D-6E8A-4147-A177-3AD203B41FA5}">
                      <a16:colId xmlns:a16="http://schemas.microsoft.com/office/drawing/2014/main" val="3676332295"/>
                    </a:ext>
                  </a:extLst>
                </a:gridCol>
                <a:gridCol w="61248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3">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hMerge="1">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Class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Class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GB" sz="1800" dirty="0">
                          <a:latin typeface="+mn-lt"/>
                        </a:rPr>
                        <a:t>Class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3">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Class 1</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30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endParaRPr lang="en-GB"/>
                    </a:p>
                  </a:txBody>
                  <a:tcPr/>
                </a:tc>
                <a:tc>
                  <a:txBody>
                    <a:bodyPr/>
                    <a:lstStyle/>
                    <a:p>
                      <a:pPr algn="ctr"/>
                      <a:r>
                        <a:rPr lang="en-GB" sz="1800" dirty="0">
                          <a:latin typeface="+mn-lt"/>
                        </a:rPr>
                        <a:t>Class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GB" sz="1800" dirty="0">
                          <a:latin typeface="+mn-lt"/>
                        </a:rPr>
                        <a:t>10</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98363741"/>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Class 3</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Content Placeholder 2"/>
          <p:cNvSpPr txBox="1">
            <a:spLocks/>
          </p:cNvSpPr>
          <p:nvPr/>
        </p:nvSpPr>
        <p:spPr>
          <a:xfrm>
            <a:off x="1044000" y="1260000"/>
            <a:ext cx="5340032" cy="9600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(classes &gt; 2)</a:t>
            </a:r>
          </a:p>
          <a:p>
            <a:pPr marL="342900" marR="0" lvl="1" indent="-285750"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Same logic (called micro-averaging)</a:t>
            </a:r>
          </a:p>
          <a:p>
            <a:pPr marL="342900" marR="0" lvl="1" indent="-285750"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2" name="Object 1"/>
          <p:cNvGraphicFramePr>
            <a:graphicFrameLocks noChangeAspect="1"/>
          </p:cNvGraphicFramePr>
          <p:nvPr/>
        </p:nvGraphicFramePr>
        <p:xfrm>
          <a:off x="1127448" y="2492896"/>
          <a:ext cx="2905150" cy="648072"/>
        </p:xfrm>
        <a:graphic>
          <a:graphicData uri="http://schemas.openxmlformats.org/presentationml/2006/ole">
            <mc:AlternateContent xmlns:mc="http://schemas.openxmlformats.org/markup-compatibility/2006">
              <mc:Choice xmlns:v="urn:schemas-microsoft-com:vml" Requires="v">
                <p:oleObj name="Equation" r:id="rId2" imgW="1650960" imgH="368280" progId="Equation.DSMT4">
                  <p:embed/>
                </p:oleObj>
              </mc:Choice>
              <mc:Fallback>
                <p:oleObj name="Equation" r:id="rId2" imgW="1650960" imgH="368280" progId="Equation.DSMT4">
                  <p:embed/>
                  <p:pic>
                    <p:nvPicPr>
                      <p:cNvPr id="2" name="Object 1"/>
                      <p:cNvPicPr/>
                      <p:nvPr/>
                    </p:nvPicPr>
                    <p:blipFill>
                      <a:blip r:embed="rId3"/>
                      <a:stretch>
                        <a:fillRect/>
                      </a:stretch>
                    </p:blipFill>
                    <p:spPr>
                      <a:xfrm>
                        <a:off x="1127448" y="2492896"/>
                        <a:ext cx="2905150" cy="648072"/>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127448" y="3318622"/>
          <a:ext cx="3955034" cy="648000"/>
        </p:xfrm>
        <a:graphic>
          <a:graphicData uri="http://schemas.openxmlformats.org/presentationml/2006/ole">
            <mc:AlternateContent xmlns:mc="http://schemas.openxmlformats.org/markup-compatibility/2006">
              <mc:Choice xmlns:v="urn:schemas-microsoft-com:vml" Requires="v">
                <p:oleObj name="Equation" r:id="rId4" imgW="2247840" imgH="368280" progId="Equation.DSMT4">
                  <p:embed/>
                </p:oleObj>
              </mc:Choice>
              <mc:Fallback>
                <p:oleObj name="Equation" r:id="rId4" imgW="2247840" imgH="368280" progId="Equation.DSMT4">
                  <p:embed/>
                  <p:pic>
                    <p:nvPicPr>
                      <p:cNvPr id="5" name="Object 4"/>
                      <p:cNvPicPr/>
                      <p:nvPr/>
                    </p:nvPicPr>
                    <p:blipFill>
                      <a:blip r:embed="rId5"/>
                      <a:stretch>
                        <a:fillRect/>
                      </a:stretch>
                    </p:blipFill>
                    <p:spPr>
                      <a:xfrm>
                        <a:off x="1127448" y="3318622"/>
                        <a:ext cx="3955034" cy="6480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1129383" y="4144276"/>
          <a:ext cx="3619859" cy="648000"/>
        </p:xfrm>
        <a:graphic>
          <a:graphicData uri="http://schemas.openxmlformats.org/presentationml/2006/ole">
            <mc:AlternateContent xmlns:mc="http://schemas.openxmlformats.org/markup-compatibility/2006">
              <mc:Choice xmlns:v="urn:schemas-microsoft-com:vml" Requires="v">
                <p:oleObj name="Equation" r:id="rId6" imgW="2057400" imgH="368280" progId="Equation.DSMT4">
                  <p:embed/>
                </p:oleObj>
              </mc:Choice>
              <mc:Fallback>
                <p:oleObj name="Equation" r:id="rId6" imgW="2057400" imgH="368280" progId="Equation.DSMT4">
                  <p:embed/>
                  <p:pic>
                    <p:nvPicPr>
                      <p:cNvPr id="7" name="Object 6"/>
                      <p:cNvPicPr/>
                      <p:nvPr/>
                    </p:nvPicPr>
                    <p:blipFill>
                      <a:blip r:embed="rId7"/>
                      <a:stretch>
                        <a:fillRect/>
                      </a:stretch>
                    </p:blipFill>
                    <p:spPr>
                      <a:xfrm>
                        <a:off x="1129383" y="4144276"/>
                        <a:ext cx="3619859" cy="648000"/>
                      </a:xfrm>
                      <a:prstGeom prst="rect">
                        <a:avLst/>
                      </a:prstGeom>
                    </p:spPr>
                  </p:pic>
                </p:oleObj>
              </mc:Fallback>
            </mc:AlternateContent>
          </a:graphicData>
        </a:graphic>
      </p:graphicFrame>
    </p:spTree>
    <p:extLst>
      <p:ext uri="{BB962C8B-B14F-4D97-AF65-F5344CB8AC3E}">
        <p14:creationId xmlns:p14="http://schemas.microsoft.com/office/powerpoint/2010/main" val="2125407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B505A-D2AB-D0B4-81A8-402A7EC13061}"/>
              </a:ext>
            </a:extLst>
          </p:cNvPr>
          <p:cNvSpPr>
            <a:spLocks noGrp="1"/>
          </p:cNvSpPr>
          <p:nvPr>
            <p:ph type="title"/>
          </p:nvPr>
        </p:nvSpPr>
        <p:spPr>
          <a:xfrm>
            <a:off x="715992" y="1"/>
            <a:ext cx="10853708" cy="6858000"/>
          </a:xfrm>
        </p:spPr>
        <p:txBody>
          <a:bodyPr anchor="t"/>
          <a:lstStyle/>
          <a:p>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r>
              <a:rPr lang="en-US" sz="4000" noProof="0" dirty="0">
                <a:latin typeface="Calibri" panose="020F0502020204030204" pitchFamily="34" charset="0"/>
                <a:cs typeface="Calibri" panose="020F0502020204030204" pitchFamily="34" charset="0"/>
              </a:rPr>
              <a:t>An empirical example MLP</a:t>
            </a:r>
            <a:endParaRPr lang="en-US" sz="4000" i="1" noProof="0" dirty="0">
              <a:latin typeface="Calibri" panose="020F0502020204030204" pitchFamily="34" charset="0"/>
              <a:cs typeface="Calibri" panose="020F0502020204030204" pitchFamily="34" charset="0"/>
            </a:endParaRPr>
          </a:p>
        </p:txBody>
      </p:sp>
      <p:sp>
        <p:nvSpPr>
          <p:cNvPr id="2" name="Slide Number Placeholder 3">
            <a:extLst>
              <a:ext uri="{FF2B5EF4-FFF2-40B4-BE49-F238E27FC236}">
                <a16:creationId xmlns:a16="http://schemas.microsoft.com/office/drawing/2014/main" id="{C86AB89C-823B-7DAA-6EB3-C9769F9EF884}"/>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914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5949950"/>
            <a:ext cx="121920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ahoma"/>
              <a:ea typeface="+mn-ea"/>
              <a:cs typeface="+mn-cs"/>
            </a:endParaRPr>
          </a:p>
        </p:txBody>
      </p:sp>
      <p:sp>
        <p:nvSpPr>
          <p:cNvPr id="3" name="Content Placeholder 2"/>
          <p:cNvSpPr>
            <a:spLocks noGrp="1"/>
          </p:cNvSpPr>
          <p:nvPr>
            <p:ph idx="1"/>
          </p:nvPr>
        </p:nvSpPr>
        <p:spPr>
          <a:xfrm>
            <a:off x="1127448" y="1124744"/>
            <a:ext cx="11064552" cy="5544616"/>
          </a:xfrm>
        </p:spPr>
        <p:txBody>
          <a:bodyPr/>
          <a:lstStyle/>
          <a:p>
            <a:pPr marL="0" indent="0" defTabSz="904875">
              <a:buNone/>
              <a:tabLst>
                <a:tab pos="1257300" algn="l"/>
                <a:tab pos="3228975" algn="l"/>
              </a:tabLst>
            </a:pPr>
            <a:r>
              <a:rPr lang="en-US" sz="1400" b="1" dirty="0">
                <a:solidFill>
                  <a:srgbClr val="0070C0"/>
                </a:solidFill>
                <a:latin typeface="Courier New" panose="02070309020205020404" pitchFamily="49" charset="0"/>
                <a:cs typeface="Courier New" panose="02070309020205020404" pitchFamily="49" charset="0"/>
              </a:rPr>
              <a:t>Lecture: </a:t>
            </a:r>
            <a:r>
              <a:rPr lang="en-US" sz="1400" b="1" dirty="0" err="1">
                <a:solidFill>
                  <a:srgbClr val="0070C0"/>
                </a:solidFill>
                <a:latin typeface="Courier New" panose="02070309020205020404" pitchFamily="49" charset="0"/>
                <a:cs typeface="Courier New" panose="02070309020205020404" pitchFamily="49" charset="0"/>
              </a:rPr>
              <a:t>Behavioural</a:t>
            </a:r>
            <a:r>
              <a:rPr lang="en-US" sz="1400" b="1" dirty="0">
                <a:solidFill>
                  <a:srgbClr val="0070C0"/>
                </a:solidFill>
                <a:latin typeface="Courier New" panose="02070309020205020404" pitchFamily="49" charset="0"/>
                <a:cs typeface="Courier New" panose="02070309020205020404" pitchFamily="49" charset="0"/>
              </a:rPr>
              <a:t> insights from ANNs</a:t>
            </a:r>
          </a:p>
          <a:p>
            <a:pPr marL="0" indent="0" defTabSz="904875">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10:00 - 11:00	</a:t>
            </a:r>
            <a:r>
              <a:rPr lang="en-GB" sz="1400" dirty="0">
                <a:latin typeface="Courier New" panose="02070309020205020404" pitchFamily="49" charset="0"/>
                <a:cs typeface="Courier New" panose="02070309020205020404" pitchFamily="49" charset="0"/>
              </a:rPr>
              <a:t> Utility-based </a:t>
            </a:r>
            <a:r>
              <a:rPr lang="en-US" sz="1400" dirty="0">
                <a:latin typeface="Courier New" panose="02070309020205020404" pitchFamily="49" charset="0"/>
                <a:cs typeface="Courier New" panose="02070309020205020404" pitchFamily="49" charset="0"/>
              </a:rPr>
              <a:t>machine learning models (a.k.a. hybrid models)</a:t>
            </a:r>
            <a:endParaRPr lang="en-GB" sz="1400" dirty="0">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11:00 - 11:15</a:t>
            </a: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US"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US" sz="1400" b="1" dirty="0">
                <a:solidFill>
                  <a:srgbClr val="0070C0"/>
                </a:solidFill>
                <a:latin typeface="Courier New" panose="02070309020205020404" pitchFamily="49" charset="0"/>
                <a:cs typeface="Courier New" panose="02070309020205020404" pitchFamily="49" charset="0"/>
              </a:rPr>
              <a:t>Lecture: </a:t>
            </a:r>
            <a:r>
              <a:rPr lang="en-US" sz="1400" b="1" dirty="0" err="1">
                <a:solidFill>
                  <a:srgbClr val="0070C0"/>
                </a:solidFill>
                <a:latin typeface="Courier New" panose="02070309020205020404" pitchFamily="49" charset="0"/>
                <a:cs typeface="Courier New" panose="02070309020205020404" pitchFamily="49" charset="0"/>
              </a:rPr>
              <a:t>Behavioural</a:t>
            </a:r>
            <a:r>
              <a:rPr lang="en-US" sz="1400" b="1" dirty="0">
                <a:solidFill>
                  <a:srgbClr val="0070C0"/>
                </a:solidFill>
                <a:latin typeface="Courier New" panose="02070309020205020404" pitchFamily="49" charset="0"/>
                <a:cs typeface="Courier New" panose="02070309020205020404" pitchFamily="49" charset="0"/>
              </a:rPr>
              <a:t> insights from ANNs continued</a:t>
            </a: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2217738" algn="l"/>
              </a:tabLst>
            </a:pPr>
            <a:r>
              <a:rPr lang="en-GB" sz="1400" dirty="0">
                <a:solidFill>
                  <a:schemeClr val="bg1">
                    <a:lumMod val="50000"/>
                  </a:schemeClr>
                </a:solidFill>
                <a:latin typeface="Courier New" panose="02070309020205020404" pitchFamily="49" charset="0"/>
                <a:cs typeface="Courier New" panose="02070309020205020404" pitchFamily="49" charset="0"/>
              </a:rPr>
              <a:t>11:15 - 12:00	</a:t>
            </a:r>
            <a:r>
              <a:rPr lang="en-GB" sz="1400" dirty="0">
                <a:latin typeface="Courier New" panose="02070309020205020404" pitchFamily="49" charset="0"/>
                <a:cs typeface="Courier New" panose="02070309020205020404" pitchFamily="49" charset="0"/>
              </a:rPr>
              <a:t>Utility-based </a:t>
            </a:r>
            <a:r>
              <a:rPr lang="en-US" sz="1400" dirty="0">
                <a:latin typeface="Courier New" panose="02070309020205020404" pitchFamily="49" charset="0"/>
                <a:cs typeface="Courier New" panose="02070309020205020404" pitchFamily="49" charset="0"/>
              </a:rPr>
              <a:t>machine learning models (a.k.a. hybrid models)</a:t>
            </a: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Lunch:</a:t>
            </a:r>
            <a:r>
              <a:rPr lang="en-GB" sz="1400" b="1" dirty="0">
                <a:solidFill>
                  <a:srgbClr val="990033"/>
                </a:solidFill>
                <a:latin typeface="Courier New" panose="02070309020205020404" pitchFamily="49" charset="0"/>
                <a:cs typeface="Courier New" panose="02070309020205020404" pitchFamily="49" charset="0"/>
              </a:rPr>
              <a:t>	</a:t>
            </a:r>
          </a:p>
          <a:p>
            <a:pPr marL="0" indent="0">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12:00 - 13:00 </a:t>
            </a:r>
          </a:p>
          <a:p>
            <a:pPr marL="0" indent="0" defTabSz="904875">
              <a:buNone/>
              <a:tabLst>
                <a:tab pos="449263" algn="l"/>
                <a:tab pos="2155825" algn="l"/>
              </a:tabLst>
            </a:pP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US" sz="1400" b="1" dirty="0">
                <a:solidFill>
                  <a:srgbClr val="0070C0"/>
                </a:solidFill>
                <a:latin typeface="Courier New" panose="02070309020205020404" pitchFamily="49" charset="0"/>
                <a:cs typeface="Courier New" panose="02070309020205020404" pitchFamily="49" charset="0"/>
              </a:rPr>
              <a:t>(Lecture: </a:t>
            </a:r>
            <a:r>
              <a:rPr lang="en-US" sz="1400" b="1" dirty="0" err="1">
                <a:solidFill>
                  <a:srgbClr val="0070C0"/>
                </a:solidFill>
                <a:latin typeface="Courier New" panose="02070309020205020404" pitchFamily="49" charset="0"/>
                <a:cs typeface="Courier New" panose="02070309020205020404" pitchFamily="49" charset="0"/>
              </a:rPr>
              <a:t>Behavioural</a:t>
            </a:r>
            <a:r>
              <a:rPr lang="en-US" sz="1400" b="1" dirty="0">
                <a:solidFill>
                  <a:srgbClr val="0070C0"/>
                </a:solidFill>
                <a:latin typeface="Courier New" panose="02070309020205020404" pitchFamily="49" charset="0"/>
                <a:cs typeface="Courier New" panose="02070309020205020404" pitchFamily="49" charset="0"/>
              </a:rPr>
              <a:t> insights using SHAPE values)</a:t>
            </a:r>
            <a:endParaRPr lang="en-GB" sz="1400" b="1" dirty="0">
              <a:solidFill>
                <a:srgbClr val="0070C0"/>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Lab session 2: </a:t>
            </a:r>
            <a:r>
              <a:rPr lang="en-US" sz="1400" b="1" dirty="0">
                <a:solidFill>
                  <a:srgbClr val="0070C0"/>
                </a:solidFill>
                <a:latin typeface="Courier New" panose="02070309020205020404" pitchFamily="49" charset="0"/>
                <a:cs typeface="Courier New" panose="02070309020205020404" pitchFamily="49" charset="0"/>
              </a:rPr>
              <a:t>Artificial Neural Networks for Discrete Choice Analysis - </a:t>
            </a:r>
            <a:r>
              <a:rPr lang="en-GB" sz="1400" b="1" dirty="0">
                <a:solidFill>
                  <a:srgbClr val="0070C0"/>
                </a:solidFill>
                <a:latin typeface="Courier New" panose="02070309020205020404" pitchFamily="49" charset="0"/>
                <a:cs typeface="Courier New" panose="02070309020205020404" pitchFamily="49" charset="0"/>
              </a:rPr>
              <a:t>Behavioural insights</a:t>
            </a:r>
          </a:p>
          <a:p>
            <a:pPr marL="0" indent="0">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13:00 - 15:00	</a:t>
            </a:r>
            <a:r>
              <a:rPr lang="en-GB" sz="1400" dirty="0">
                <a:latin typeface="Courier New" panose="02070309020205020404" pitchFamily="49" charset="0"/>
                <a:cs typeface="Courier New" panose="02070309020205020404" pitchFamily="49" charset="0"/>
              </a:rPr>
              <a:t>The L-MNL model</a:t>
            </a:r>
          </a:p>
          <a:p>
            <a:pPr marL="0" indent="0">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15:00 - 15:30	</a:t>
            </a:r>
            <a:r>
              <a:rPr lang="en-GB" sz="1400" dirty="0">
                <a:latin typeface="Courier New" panose="02070309020205020404" pitchFamily="49" charset="0"/>
                <a:cs typeface="Courier New" panose="02070309020205020404" pitchFamily="49" charset="0"/>
              </a:rPr>
              <a:t>Reflection and closure</a:t>
            </a:r>
          </a:p>
          <a:p>
            <a:pPr marL="0" indent="0">
              <a:buNone/>
              <a:tabLst>
                <a:tab pos="1257300" algn="l"/>
                <a:tab pos="2155825" algn="l"/>
              </a:tabLst>
            </a:pPr>
            <a:endParaRPr lang="en-GB" sz="1400" dirty="0">
              <a:latin typeface="Courier New" panose="02070309020205020404" pitchFamily="49" charset="0"/>
              <a:cs typeface="Courier New" panose="02070309020205020404" pitchFamily="49" charset="0"/>
            </a:endParaRPr>
          </a:p>
        </p:txBody>
      </p:sp>
      <p:sp>
        <p:nvSpPr>
          <p:cNvPr id="6" name="Title 1"/>
          <p:cNvSpPr>
            <a:spLocks noGrp="1"/>
          </p:cNvSpPr>
          <p:nvPr>
            <p:ph type="title"/>
          </p:nvPr>
        </p:nvSpPr>
        <p:spPr>
          <a:xfrm>
            <a:off x="1127449" y="457200"/>
            <a:ext cx="8973816" cy="451520"/>
          </a:xfrm>
        </p:spPr>
        <p:txBody>
          <a:bodyPr/>
          <a:lstStyle/>
          <a:p>
            <a:r>
              <a:rPr lang="en-GB" sz="2600" dirty="0"/>
              <a:t>Programme (day 2)</a:t>
            </a:r>
          </a:p>
        </p:txBody>
      </p:sp>
      <p:sp>
        <p:nvSpPr>
          <p:cNvPr id="9" name="Slide Number Placeholder 3"/>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8" name="Picture 7"/>
          <p:cNvPicPr>
            <a:picLocks noChangeAspect="1"/>
          </p:cNvPicPr>
          <p:nvPr/>
        </p:nvPicPr>
        <p:blipFill rotWithShape="1">
          <a:blip r:embed="rId2"/>
          <a:srcRect l="40239" t="27950" r="38466" b="37400"/>
          <a:stretch/>
        </p:blipFill>
        <p:spPr>
          <a:xfrm>
            <a:off x="3287688" y="2133727"/>
            <a:ext cx="288032" cy="264030"/>
          </a:xfrm>
          <a:prstGeom prst="rect">
            <a:avLst/>
          </a:prstGeom>
        </p:spPr>
      </p:pic>
    </p:spTree>
    <p:extLst>
      <p:ext uri="{BB962C8B-B14F-4D97-AF65-F5344CB8AC3E}">
        <p14:creationId xmlns:p14="http://schemas.microsoft.com/office/powerpoint/2010/main" val="3812751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2785730" cy="5400600"/>
          </a:xfrm>
        </p:spPr>
        <p:txBody>
          <a:bodyPr>
            <a:noAutofit/>
          </a:bodyPr>
          <a:lstStyle/>
          <a:p>
            <a:pPr marL="0" lvl="1" indent="0">
              <a:buNone/>
              <a:tabLst>
                <a:tab pos="3138488" algn="l"/>
              </a:tabLst>
            </a:pPr>
            <a:r>
              <a:rPr lang="en-GB" sz="1800" b="1" dirty="0"/>
              <a:t>Swiss metro</a:t>
            </a:r>
          </a:p>
          <a:p>
            <a:pPr marL="0" lvl="1" indent="0">
              <a:buNone/>
              <a:tabLst>
                <a:tab pos="3138488" algn="l"/>
              </a:tabLst>
            </a:pPr>
            <a:endParaRPr lang="en-GB" b="1" dirty="0"/>
          </a:p>
          <a:p>
            <a:pPr marL="0" lvl="1" indent="0">
              <a:buNone/>
              <a:tabLst>
                <a:tab pos="3138488" algn="l"/>
              </a:tabLst>
            </a:pPr>
            <a:endParaRPr lang="en-GB" sz="1800" b="1" dirty="0"/>
          </a:p>
          <a:p>
            <a:pPr marL="285750" lvl="1" indent="-285750">
              <a:tabLst>
                <a:tab pos="3138488" algn="l"/>
              </a:tabLst>
            </a:pPr>
            <a:endParaRPr lang="en-GB" b="1" dirty="0"/>
          </a:p>
          <a:p>
            <a:pPr marL="285750" lvl="1" indent="-285750">
              <a:tabLst>
                <a:tab pos="3138488" algn="l"/>
              </a:tabLst>
            </a:pPr>
            <a:endParaRPr lang="en-GB" b="1" dirty="0"/>
          </a:p>
          <a:p>
            <a:pPr marL="0" lvl="1" indent="0">
              <a:buNone/>
              <a:tabLst>
                <a:tab pos="3138488" algn="l"/>
              </a:tabLst>
            </a:pPr>
            <a:endParaRPr lang="en-GB" b="1" u="sng" dirty="0"/>
          </a:p>
          <a:p>
            <a:pPr marL="0" lvl="1" indent="0">
              <a:buNone/>
              <a:tabLst>
                <a:tab pos="3138488" algn="l"/>
              </a:tabLst>
            </a:pPr>
            <a:r>
              <a:rPr lang="en-GB" b="1" u="sng" dirty="0"/>
              <a:t>Two cases</a:t>
            </a:r>
          </a:p>
          <a:p>
            <a:pPr marL="342900" lvl="1" indent="-342900">
              <a:buFont typeface="+mj-lt"/>
              <a:buAutoNum type="alphaUcPeriod"/>
              <a:tabLst>
                <a:tab pos="3138488" algn="l"/>
              </a:tabLst>
            </a:pPr>
            <a:r>
              <a:rPr lang="en-GB" b="1" dirty="0"/>
              <a:t>MLP using attributes of alternatives only</a:t>
            </a:r>
          </a:p>
          <a:p>
            <a:pPr marL="342900" lvl="1" indent="-342900">
              <a:buFont typeface="+mj-lt"/>
              <a:buAutoNum type="alphaUcPeriod"/>
              <a:tabLst>
                <a:tab pos="3138488" algn="l"/>
              </a:tabLst>
            </a:pPr>
            <a:endParaRPr lang="en-GB" b="1" dirty="0"/>
          </a:p>
          <a:p>
            <a:pPr marL="342900" lvl="1" indent="-342900">
              <a:buFont typeface="+mj-lt"/>
              <a:buAutoNum type="alphaUcPeriod"/>
              <a:tabLst>
                <a:tab pos="3138488" algn="l"/>
              </a:tabLst>
            </a:pPr>
            <a:r>
              <a:rPr lang="en-GB" b="1" dirty="0">
                <a:solidFill>
                  <a:schemeClr val="bg1">
                    <a:lumMod val="65000"/>
                  </a:schemeClr>
                </a:solidFill>
              </a:rPr>
              <a:t>MLP using attributes of alternatives + socio demographic variables</a:t>
            </a:r>
          </a:p>
          <a:p>
            <a:pPr marL="285750" lvl="1" indent="-285750">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a:t>
            </a:r>
            <a:endParaRPr lang="en-GB" sz="1800" dirty="0"/>
          </a:p>
        </p:txBody>
      </p:sp>
      <p:pic>
        <p:nvPicPr>
          <p:cNvPr id="3" name="Picture 2">
            <a:extLst>
              <a:ext uri="{FF2B5EF4-FFF2-40B4-BE49-F238E27FC236}">
                <a16:creationId xmlns:a16="http://schemas.microsoft.com/office/drawing/2014/main" id="{3FB8B2DC-2A08-FBA4-18A4-C0906F173090}"/>
              </a:ext>
            </a:extLst>
          </p:cNvPr>
          <p:cNvPicPr>
            <a:picLocks noChangeAspect="1"/>
          </p:cNvPicPr>
          <p:nvPr/>
        </p:nvPicPr>
        <p:blipFill>
          <a:blip r:embed="rId2"/>
          <a:stretch>
            <a:fillRect/>
          </a:stretch>
        </p:blipFill>
        <p:spPr>
          <a:xfrm>
            <a:off x="5302250" y="2574583"/>
            <a:ext cx="6767476" cy="4100660"/>
          </a:xfrm>
          <a:prstGeom prst="rect">
            <a:avLst/>
          </a:prstGeom>
        </p:spPr>
      </p:pic>
      <p:sp>
        <p:nvSpPr>
          <p:cNvPr id="7" name="Left Brace 6">
            <a:extLst>
              <a:ext uri="{FF2B5EF4-FFF2-40B4-BE49-F238E27FC236}">
                <a16:creationId xmlns:a16="http://schemas.microsoft.com/office/drawing/2014/main" id="{9E80D4AF-7389-CD83-6AC5-2EB06BBF88DA}"/>
              </a:ext>
            </a:extLst>
          </p:cNvPr>
          <p:cNvSpPr/>
          <p:nvPr/>
        </p:nvSpPr>
        <p:spPr>
          <a:xfrm>
            <a:off x="5135526" y="2574583"/>
            <a:ext cx="318976" cy="3643461"/>
          </a:xfrm>
          <a:prstGeom prst="leftBrace">
            <a:avLst>
              <a:gd name="adj1" fmla="val 8333"/>
              <a:gd name="adj2" fmla="val 83156"/>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828D94D-8854-EE72-7A2A-C93B4B782755}"/>
              </a:ext>
            </a:extLst>
          </p:cNvPr>
          <p:cNvSpPr txBox="1"/>
          <p:nvPr/>
        </p:nvSpPr>
        <p:spPr>
          <a:xfrm>
            <a:off x="2288659" y="5198620"/>
            <a:ext cx="2785730" cy="978196"/>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Attributes of alternatives: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Travel cost </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and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time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for each alternative</a:t>
            </a:r>
          </a:p>
        </p:txBody>
      </p:sp>
      <p:sp>
        <p:nvSpPr>
          <p:cNvPr id="9" name="TextBox 8">
            <a:extLst>
              <a:ext uri="{FF2B5EF4-FFF2-40B4-BE49-F238E27FC236}">
                <a16:creationId xmlns:a16="http://schemas.microsoft.com/office/drawing/2014/main" id="{719A1B5B-68B6-F567-BE1D-22FFF5FB0CFA}"/>
              </a:ext>
            </a:extLst>
          </p:cNvPr>
          <p:cNvSpPr txBox="1"/>
          <p:nvPr/>
        </p:nvSpPr>
        <p:spPr>
          <a:xfrm>
            <a:off x="11507638" y="3836351"/>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TRAIN</a:t>
            </a:r>
          </a:p>
        </p:txBody>
      </p:sp>
      <p:sp>
        <p:nvSpPr>
          <p:cNvPr id="10" name="TextBox 9">
            <a:extLst>
              <a:ext uri="{FF2B5EF4-FFF2-40B4-BE49-F238E27FC236}">
                <a16:creationId xmlns:a16="http://schemas.microsoft.com/office/drawing/2014/main" id="{EC3FB53E-C6DC-9DB1-72D9-A6BBED840AEE}"/>
              </a:ext>
            </a:extLst>
          </p:cNvPr>
          <p:cNvSpPr txBox="1"/>
          <p:nvPr/>
        </p:nvSpPr>
        <p:spPr>
          <a:xfrm>
            <a:off x="11507638" y="4247457"/>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SM</a:t>
            </a:r>
          </a:p>
        </p:txBody>
      </p:sp>
      <p:sp>
        <p:nvSpPr>
          <p:cNvPr id="11" name="TextBox 10">
            <a:extLst>
              <a:ext uri="{FF2B5EF4-FFF2-40B4-BE49-F238E27FC236}">
                <a16:creationId xmlns:a16="http://schemas.microsoft.com/office/drawing/2014/main" id="{D6F155DB-9D95-FC0B-1750-426A4CB58AA0}"/>
              </a:ext>
            </a:extLst>
          </p:cNvPr>
          <p:cNvSpPr txBox="1"/>
          <p:nvPr/>
        </p:nvSpPr>
        <p:spPr>
          <a:xfrm>
            <a:off x="11472000" y="4669194"/>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CAR</a:t>
            </a:r>
          </a:p>
        </p:txBody>
      </p:sp>
      <p:cxnSp>
        <p:nvCxnSpPr>
          <p:cNvPr id="13" name="Straight Arrow Connector 12">
            <a:extLst>
              <a:ext uri="{FF2B5EF4-FFF2-40B4-BE49-F238E27FC236}">
                <a16:creationId xmlns:a16="http://schemas.microsoft.com/office/drawing/2014/main" id="{4D565524-94BA-332F-81C3-E2B2F4B2D0A2}"/>
              </a:ext>
            </a:extLst>
          </p:cNvPr>
          <p:cNvCxnSpPr>
            <a:cxnSpLocks/>
          </p:cNvCxnSpPr>
          <p:nvPr/>
        </p:nvCxnSpPr>
        <p:spPr>
          <a:xfrm>
            <a:off x="3455773" y="3644860"/>
            <a:ext cx="1618616"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FCAB8D6-5A6B-9174-B4A1-E657968445CB}"/>
              </a:ext>
            </a:extLst>
          </p:cNvPr>
          <p:cNvGrpSpPr/>
          <p:nvPr/>
        </p:nvGrpSpPr>
        <p:grpSpPr>
          <a:xfrm>
            <a:off x="807416" y="1588508"/>
            <a:ext cx="3936601" cy="1215735"/>
            <a:chOff x="6999514" y="1339615"/>
            <a:chExt cx="5152369" cy="1591200"/>
          </a:xfrm>
        </p:grpSpPr>
        <p:pic>
          <p:nvPicPr>
            <p:cNvPr id="12" name="Picture 11">
              <a:extLst>
                <a:ext uri="{FF2B5EF4-FFF2-40B4-BE49-F238E27FC236}">
                  <a16:creationId xmlns:a16="http://schemas.microsoft.com/office/drawing/2014/main" id="{14184B43-B7D4-F224-E659-491279CCF286}"/>
                </a:ext>
              </a:extLst>
            </p:cNvPr>
            <p:cNvPicPr>
              <a:picLocks noChangeAspect="1"/>
            </p:cNvPicPr>
            <p:nvPr/>
          </p:nvPicPr>
          <p:blipFill rotWithShape="1">
            <a:blip r:embed="rId3"/>
            <a:srcRect r="48807"/>
            <a:stretch/>
          </p:blipFill>
          <p:spPr>
            <a:xfrm>
              <a:off x="6999514" y="1339749"/>
              <a:ext cx="2606449" cy="1591066"/>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C4B3AEF8-EFEA-AB83-EEA4-75C823DA6787}"/>
                </a:ext>
              </a:extLst>
            </p:cNvPr>
            <p:cNvGrpSpPr/>
            <p:nvPr/>
          </p:nvGrpSpPr>
          <p:grpSpPr>
            <a:xfrm>
              <a:off x="9605963" y="1339615"/>
              <a:ext cx="2545920" cy="1591200"/>
              <a:chOff x="8373120" y="3037357"/>
              <a:chExt cx="2545920" cy="1591200"/>
            </a:xfrm>
          </p:grpSpPr>
          <p:pic>
            <p:nvPicPr>
              <p:cNvPr id="15" name="Picture 14">
                <a:extLst>
                  <a:ext uri="{FF2B5EF4-FFF2-40B4-BE49-F238E27FC236}">
                    <a16:creationId xmlns:a16="http://schemas.microsoft.com/office/drawing/2014/main" id="{85D7E7FE-689F-8B5F-EB63-03BD6DC01A1E}"/>
                  </a:ext>
                </a:extLst>
              </p:cNvPr>
              <p:cNvPicPr>
                <a:picLocks noChangeAspect="1"/>
              </p:cNvPicPr>
              <p:nvPr/>
            </p:nvPicPr>
            <p:blipFill>
              <a:blip r:embed="rId4"/>
              <a:stretch>
                <a:fillRect/>
              </a:stretch>
            </p:blipFill>
            <p:spPr>
              <a:xfrm>
                <a:off x="8373120" y="3037357"/>
                <a:ext cx="2545920" cy="79560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E19B4EB6-7D75-2977-C1CB-114F9E7B87A4}"/>
                  </a:ext>
                </a:extLst>
              </p:cNvPr>
              <p:cNvPicPr>
                <a:picLocks noChangeAspect="1"/>
              </p:cNvPicPr>
              <p:nvPr/>
            </p:nvPicPr>
            <p:blipFill>
              <a:blip r:embed="rId5"/>
              <a:stretch>
                <a:fillRect/>
              </a:stretch>
            </p:blipFill>
            <p:spPr>
              <a:xfrm>
                <a:off x="8373120" y="3832957"/>
                <a:ext cx="2545920" cy="795600"/>
              </a:xfrm>
              <a:prstGeom prst="rect">
                <a:avLst/>
              </a:prstGeom>
              <a:ln>
                <a:noFill/>
              </a:ln>
              <a:effectLst>
                <a:outerShdw blurRad="292100" dist="139700" dir="2700000" algn="tl" rotWithShape="0">
                  <a:srgbClr val="333333">
                    <a:alpha val="65000"/>
                  </a:srgbClr>
                </a:outerShdw>
              </a:effectLst>
            </p:spPr>
          </p:pic>
        </p:grpSp>
      </p:grpSp>
    </p:spTree>
    <p:extLst>
      <p:ext uri="{BB962C8B-B14F-4D97-AF65-F5344CB8AC3E}">
        <p14:creationId xmlns:p14="http://schemas.microsoft.com/office/powerpoint/2010/main" val="1729994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a:t>
            </a:r>
            <a:endParaRPr lang="en-GB" sz="1800" dirty="0"/>
          </a:p>
        </p:txBody>
      </p:sp>
      <p:grpSp>
        <p:nvGrpSpPr>
          <p:cNvPr id="2" name="Group 1">
            <a:extLst>
              <a:ext uri="{FF2B5EF4-FFF2-40B4-BE49-F238E27FC236}">
                <a16:creationId xmlns:a16="http://schemas.microsoft.com/office/drawing/2014/main" id="{DFCAB8D6-5A6B-9174-B4A1-E657968445CB}"/>
              </a:ext>
            </a:extLst>
          </p:cNvPr>
          <p:cNvGrpSpPr/>
          <p:nvPr/>
        </p:nvGrpSpPr>
        <p:grpSpPr>
          <a:xfrm>
            <a:off x="807416" y="1588508"/>
            <a:ext cx="3936601" cy="1215735"/>
            <a:chOff x="6999514" y="1339615"/>
            <a:chExt cx="5152369" cy="1591200"/>
          </a:xfrm>
        </p:grpSpPr>
        <p:pic>
          <p:nvPicPr>
            <p:cNvPr id="12" name="Picture 11">
              <a:extLst>
                <a:ext uri="{FF2B5EF4-FFF2-40B4-BE49-F238E27FC236}">
                  <a16:creationId xmlns:a16="http://schemas.microsoft.com/office/drawing/2014/main" id="{14184B43-B7D4-F224-E659-491279CCF286}"/>
                </a:ext>
              </a:extLst>
            </p:cNvPr>
            <p:cNvPicPr>
              <a:picLocks noChangeAspect="1"/>
            </p:cNvPicPr>
            <p:nvPr/>
          </p:nvPicPr>
          <p:blipFill rotWithShape="1">
            <a:blip r:embed="rId2"/>
            <a:srcRect r="48807"/>
            <a:stretch/>
          </p:blipFill>
          <p:spPr>
            <a:xfrm>
              <a:off x="6999514" y="1339749"/>
              <a:ext cx="2606449" cy="1591066"/>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C4B3AEF8-EFEA-AB83-EEA4-75C823DA6787}"/>
                </a:ext>
              </a:extLst>
            </p:cNvPr>
            <p:cNvGrpSpPr/>
            <p:nvPr/>
          </p:nvGrpSpPr>
          <p:grpSpPr>
            <a:xfrm>
              <a:off x="9605963" y="1339615"/>
              <a:ext cx="2545920" cy="1591200"/>
              <a:chOff x="8373120" y="3037357"/>
              <a:chExt cx="2545920" cy="1591200"/>
            </a:xfrm>
          </p:grpSpPr>
          <p:pic>
            <p:nvPicPr>
              <p:cNvPr id="15" name="Picture 14">
                <a:extLst>
                  <a:ext uri="{FF2B5EF4-FFF2-40B4-BE49-F238E27FC236}">
                    <a16:creationId xmlns:a16="http://schemas.microsoft.com/office/drawing/2014/main" id="{85D7E7FE-689F-8B5F-EB63-03BD6DC01A1E}"/>
                  </a:ext>
                </a:extLst>
              </p:cNvPr>
              <p:cNvPicPr>
                <a:picLocks noChangeAspect="1"/>
              </p:cNvPicPr>
              <p:nvPr/>
            </p:nvPicPr>
            <p:blipFill>
              <a:blip r:embed="rId3"/>
              <a:stretch>
                <a:fillRect/>
              </a:stretch>
            </p:blipFill>
            <p:spPr>
              <a:xfrm>
                <a:off x="8373120" y="3037357"/>
                <a:ext cx="2545920" cy="79560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E19B4EB6-7D75-2977-C1CB-114F9E7B87A4}"/>
                  </a:ext>
                </a:extLst>
              </p:cNvPr>
              <p:cNvPicPr>
                <a:picLocks noChangeAspect="1"/>
              </p:cNvPicPr>
              <p:nvPr/>
            </p:nvPicPr>
            <p:blipFill>
              <a:blip r:embed="rId4"/>
              <a:stretch>
                <a:fillRect/>
              </a:stretch>
            </p:blipFill>
            <p:spPr>
              <a:xfrm>
                <a:off x="8373120" y="3832957"/>
                <a:ext cx="2545920" cy="795600"/>
              </a:xfrm>
              <a:prstGeom prst="rect">
                <a:avLst/>
              </a:prstGeom>
              <a:ln>
                <a:noFill/>
              </a:ln>
              <a:effectLst>
                <a:outerShdw blurRad="292100" dist="139700" dir="2700000" algn="tl" rotWithShape="0">
                  <a:srgbClr val="333333">
                    <a:alpha val="65000"/>
                  </a:srgbClr>
                </a:outerShdw>
              </a:effectLst>
            </p:spPr>
          </p:pic>
        </p:grpSp>
      </p:grpSp>
      <p:pic>
        <p:nvPicPr>
          <p:cNvPr id="17" name="Picture 16">
            <a:extLst>
              <a:ext uri="{FF2B5EF4-FFF2-40B4-BE49-F238E27FC236}">
                <a16:creationId xmlns:a16="http://schemas.microsoft.com/office/drawing/2014/main" id="{0A3028E2-9E2A-E7A9-0A01-3E114D295005}"/>
              </a:ext>
            </a:extLst>
          </p:cNvPr>
          <p:cNvPicPr>
            <a:picLocks noChangeAspect="1"/>
          </p:cNvPicPr>
          <p:nvPr/>
        </p:nvPicPr>
        <p:blipFill>
          <a:blip r:embed="rId5"/>
          <a:stretch>
            <a:fillRect/>
          </a:stretch>
        </p:blipFill>
        <p:spPr>
          <a:xfrm>
            <a:off x="6266121" y="565224"/>
            <a:ext cx="5369677" cy="6156251"/>
          </a:xfrm>
          <a:prstGeom prst="rect">
            <a:avLst/>
          </a:prstGeom>
        </p:spPr>
      </p:pic>
      <p:cxnSp>
        <p:nvCxnSpPr>
          <p:cNvPr id="18" name="Straight Arrow Connector 17">
            <a:extLst>
              <a:ext uri="{FF2B5EF4-FFF2-40B4-BE49-F238E27FC236}">
                <a16:creationId xmlns:a16="http://schemas.microsoft.com/office/drawing/2014/main" id="{E242099D-A1B1-CDD7-A211-6F84902099F5}"/>
              </a:ext>
            </a:extLst>
          </p:cNvPr>
          <p:cNvCxnSpPr>
            <a:cxnSpLocks/>
          </p:cNvCxnSpPr>
          <p:nvPr/>
        </p:nvCxnSpPr>
        <p:spPr>
          <a:xfrm>
            <a:off x="3299353" y="4726752"/>
            <a:ext cx="259354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9" name="Left Brace 18">
            <a:extLst>
              <a:ext uri="{FF2B5EF4-FFF2-40B4-BE49-F238E27FC236}">
                <a16:creationId xmlns:a16="http://schemas.microsoft.com/office/drawing/2014/main" id="{0DAD64BA-EF83-6C12-993D-6F452D03C4C3}"/>
              </a:ext>
            </a:extLst>
          </p:cNvPr>
          <p:cNvSpPr/>
          <p:nvPr/>
        </p:nvSpPr>
        <p:spPr>
          <a:xfrm>
            <a:off x="6110179" y="565225"/>
            <a:ext cx="318976" cy="3209334"/>
          </a:xfrm>
          <a:prstGeom prst="leftBrace">
            <a:avLst>
              <a:gd name="adj1" fmla="val 8333"/>
              <a:gd name="adj2" fmla="val 88373"/>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987DFC59-9752-BF7D-0E23-6D51B63E9824}"/>
              </a:ext>
            </a:extLst>
          </p:cNvPr>
          <p:cNvSpPr txBox="1"/>
          <p:nvPr/>
        </p:nvSpPr>
        <p:spPr>
          <a:xfrm>
            <a:off x="3395050" y="2939902"/>
            <a:ext cx="2657050" cy="978196"/>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Attributes of alternatives: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Travel cost </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and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time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for each alternative</a:t>
            </a:r>
          </a:p>
        </p:txBody>
      </p:sp>
      <p:sp>
        <p:nvSpPr>
          <p:cNvPr id="21" name="TextBox 20">
            <a:extLst>
              <a:ext uri="{FF2B5EF4-FFF2-40B4-BE49-F238E27FC236}">
                <a16:creationId xmlns:a16="http://schemas.microsoft.com/office/drawing/2014/main" id="{9434D54D-2136-AC8A-57D2-9B2760E26951}"/>
              </a:ext>
            </a:extLst>
          </p:cNvPr>
          <p:cNvSpPr txBox="1"/>
          <p:nvPr/>
        </p:nvSpPr>
        <p:spPr>
          <a:xfrm>
            <a:off x="11201095" y="3012469"/>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TRAIN</a:t>
            </a:r>
          </a:p>
        </p:txBody>
      </p:sp>
      <p:sp>
        <p:nvSpPr>
          <p:cNvPr id="22" name="TextBox 21">
            <a:extLst>
              <a:ext uri="{FF2B5EF4-FFF2-40B4-BE49-F238E27FC236}">
                <a16:creationId xmlns:a16="http://schemas.microsoft.com/office/drawing/2014/main" id="{0023DB37-D519-D091-CE4D-901D83364B49}"/>
              </a:ext>
            </a:extLst>
          </p:cNvPr>
          <p:cNvSpPr txBox="1"/>
          <p:nvPr/>
        </p:nvSpPr>
        <p:spPr>
          <a:xfrm>
            <a:off x="11201095" y="3327882"/>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SM</a:t>
            </a:r>
          </a:p>
        </p:txBody>
      </p:sp>
      <p:sp>
        <p:nvSpPr>
          <p:cNvPr id="23" name="TextBox 22">
            <a:extLst>
              <a:ext uri="{FF2B5EF4-FFF2-40B4-BE49-F238E27FC236}">
                <a16:creationId xmlns:a16="http://schemas.microsoft.com/office/drawing/2014/main" id="{2CDCA1F1-9B8B-4B94-A6AD-AEB3065153E0}"/>
              </a:ext>
            </a:extLst>
          </p:cNvPr>
          <p:cNvSpPr txBox="1"/>
          <p:nvPr/>
        </p:nvSpPr>
        <p:spPr>
          <a:xfrm>
            <a:off x="11165457" y="3643289"/>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CAR</a:t>
            </a:r>
          </a:p>
        </p:txBody>
      </p:sp>
      <p:sp>
        <p:nvSpPr>
          <p:cNvPr id="24" name="Left Brace 23">
            <a:extLst>
              <a:ext uri="{FF2B5EF4-FFF2-40B4-BE49-F238E27FC236}">
                <a16:creationId xmlns:a16="http://schemas.microsoft.com/office/drawing/2014/main" id="{EE836CD1-1263-3A12-2E53-CE8915F98D2C}"/>
              </a:ext>
            </a:extLst>
          </p:cNvPr>
          <p:cNvSpPr/>
          <p:nvPr/>
        </p:nvSpPr>
        <p:spPr>
          <a:xfrm>
            <a:off x="6106918" y="3941000"/>
            <a:ext cx="318976" cy="2471430"/>
          </a:xfrm>
          <a:prstGeom prst="leftBrace">
            <a:avLst>
              <a:gd name="adj1" fmla="val 8333"/>
              <a:gd name="adj2" fmla="val 82225"/>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6442C46F-756A-0492-5496-623D25AFD4E9}"/>
              </a:ext>
            </a:extLst>
          </p:cNvPr>
          <p:cNvSpPr txBox="1"/>
          <p:nvPr/>
        </p:nvSpPr>
        <p:spPr>
          <a:xfrm>
            <a:off x="3299353" y="5486504"/>
            <a:ext cx="2785730" cy="978196"/>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Socio-demographic variables, e.g.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age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income</a:t>
            </a:r>
          </a:p>
        </p:txBody>
      </p:sp>
      <p:sp>
        <p:nvSpPr>
          <p:cNvPr id="8" name="Content Placeholder 2">
            <a:extLst>
              <a:ext uri="{FF2B5EF4-FFF2-40B4-BE49-F238E27FC236}">
                <a16:creationId xmlns:a16="http://schemas.microsoft.com/office/drawing/2014/main" id="{0142D0C7-B8F3-0AA8-6B3B-AAC3BA937260}"/>
              </a:ext>
            </a:extLst>
          </p:cNvPr>
          <p:cNvSpPr txBox="1">
            <a:spLocks/>
          </p:cNvSpPr>
          <p:nvPr/>
        </p:nvSpPr>
        <p:spPr>
          <a:xfrm>
            <a:off x="720000" y="1268760"/>
            <a:ext cx="2785730" cy="5400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Swiss metro</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endPar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Two cases</a:t>
            </a:r>
          </a:p>
          <a:p>
            <a:pPr marL="342900" marR="0" lvl="1" indent="-342900" algn="l" defTabSz="914400" rtl="0" eaLnBrk="1" fontAlgn="auto" latinLnBrk="0" hangingPunct="1">
              <a:lnSpc>
                <a:spcPct val="90000"/>
              </a:lnSpc>
              <a:spcBef>
                <a:spcPts val="500"/>
              </a:spcBef>
              <a:spcAft>
                <a:spcPts val="0"/>
              </a:spcAft>
              <a:buClrTx/>
              <a:buSzTx/>
              <a:buFont typeface="+mj-lt"/>
              <a:buAutoNum type="alphaUcPeriod"/>
              <a:tabLst>
                <a:tab pos="3138488" algn="l"/>
              </a:tabLst>
              <a:defRPr/>
            </a:pPr>
            <a:r>
              <a:rPr kumimoji="0" lang="en-GB" sz="1800"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MLP using attributes of alternatives only</a:t>
            </a:r>
          </a:p>
          <a:p>
            <a:pPr marL="342900" marR="0" lvl="1" indent="-342900" algn="l" defTabSz="914400" rtl="0" eaLnBrk="1" fontAlgn="auto" latinLnBrk="0" hangingPunct="1">
              <a:lnSpc>
                <a:spcPct val="90000"/>
              </a:lnSpc>
              <a:spcBef>
                <a:spcPts val="500"/>
              </a:spcBef>
              <a:spcAft>
                <a:spcPts val="0"/>
              </a:spcAft>
              <a:buClrTx/>
              <a:buSzTx/>
              <a:buFont typeface="+mj-lt"/>
              <a:buAutoNum type="alphaUcPeriod"/>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342900" algn="l" defTabSz="914400" rtl="0" eaLnBrk="1" fontAlgn="auto" latinLnBrk="0" hangingPunct="1">
              <a:lnSpc>
                <a:spcPct val="90000"/>
              </a:lnSpc>
              <a:spcBef>
                <a:spcPts val="500"/>
              </a:spcBef>
              <a:spcAft>
                <a:spcPts val="0"/>
              </a:spcAft>
              <a:buClrTx/>
              <a:buSzTx/>
              <a:buFont typeface="+mj-lt"/>
              <a:buAutoNum type="alphaUcPeriod"/>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MLP using attributes of alternatives + socio demographic variables</a:t>
            </a:r>
          </a:p>
          <a:p>
            <a:pPr marL="2857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57300" marR="0" lvl="3"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70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1022513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b="1" dirty="0"/>
              <a:t>Split data in a training and test set</a:t>
            </a: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3" name="Picture 2" descr="A screenshot of a computer program&#10;&#10;Description automatically generated">
            <a:extLst>
              <a:ext uri="{FF2B5EF4-FFF2-40B4-BE49-F238E27FC236}">
                <a16:creationId xmlns:a16="http://schemas.microsoft.com/office/drawing/2014/main" id="{A947FBFF-2476-002B-7DF1-0A8E26D66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707" y="1886977"/>
            <a:ext cx="7340621" cy="303608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5111684-289F-67E4-B33D-AFE0BD558174}"/>
              </a:ext>
            </a:extLst>
          </p:cNvPr>
          <p:cNvSpPr txBox="1"/>
          <p:nvPr/>
        </p:nvSpPr>
        <p:spPr>
          <a:xfrm>
            <a:off x="4648707" y="5257800"/>
            <a:ext cx="7340621" cy="1463675"/>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The data set is ‘manually’ split by ‘ID’ to avoid data leakage</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sng"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Data leakage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refers to the unintentional spoiling of information from the training data into the test set</a:t>
            </a:r>
          </a:p>
        </p:txBody>
      </p:sp>
    </p:spTree>
    <p:extLst>
      <p:ext uri="{BB962C8B-B14F-4D97-AF65-F5344CB8AC3E}">
        <p14:creationId xmlns:p14="http://schemas.microsoft.com/office/powerpoint/2010/main" val="3149256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 RUM-MNL on the train data</a:t>
            </a:r>
          </a:p>
          <a:p>
            <a:pPr marL="361950" lvl="2" indent="0">
              <a:buNone/>
              <a:tabLst>
                <a:tab pos="3138488" algn="l"/>
              </a:tabLst>
            </a:pPr>
            <a:r>
              <a:rPr lang="en-GB" dirty="0"/>
              <a:t>B) Compute the Log-likelihood of the test data given the model (as the benchmark)</a:t>
            </a:r>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37" name="TextBox 36">
            <a:extLst>
              <a:ext uri="{FF2B5EF4-FFF2-40B4-BE49-F238E27FC236}">
                <a16:creationId xmlns:a16="http://schemas.microsoft.com/office/drawing/2014/main" id="{B8044BC8-2FB2-9DC0-38B6-D3A294104A57}"/>
              </a:ext>
            </a:extLst>
          </p:cNvPr>
          <p:cNvSpPr txBox="1"/>
          <p:nvPr/>
        </p:nvSpPr>
        <p:spPr>
          <a:xfrm>
            <a:off x="6289223" y="2411759"/>
            <a:ext cx="2841171" cy="110704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Always good practice to start with a simple linear-additive RUM-MNL</a:t>
            </a:r>
          </a:p>
        </p:txBody>
      </p:sp>
      <p:sp>
        <p:nvSpPr>
          <p:cNvPr id="38" name="Right Brace 37">
            <a:extLst>
              <a:ext uri="{FF2B5EF4-FFF2-40B4-BE49-F238E27FC236}">
                <a16:creationId xmlns:a16="http://schemas.microsoft.com/office/drawing/2014/main" id="{5FEAAFE2-8149-958E-66D2-64AF25FB2844}"/>
              </a:ext>
            </a:extLst>
          </p:cNvPr>
          <p:cNvSpPr/>
          <p:nvPr/>
        </p:nvSpPr>
        <p:spPr>
          <a:xfrm>
            <a:off x="5666014" y="2411760"/>
            <a:ext cx="236765" cy="1107047"/>
          </a:xfrm>
          <a:prstGeom prst="rightBrace">
            <a:avLst>
              <a:gd name="adj1" fmla="val 8333"/>
              <a:gd name="adj2" fmla="val 34513"/>
            </a:avLst>
          </a:prstGeom>
          <a:ln>
            <a:solidFill>
              <a:srgbClr val="24B5B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020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702E38-93A2-E49D-E1EE-4B7EC54DFE22}"/>
              </a:ext>
            </a:extLst>
          </p:cNvPr>
          <p:cNvPicPr>
            <a:picLocks noChangeAspect="1"/>
          </p:cNvPicPr>
          <p:nvPr/>
        </p:nvPicPr>
        <p:blipFill>
          <a:blip r:embed="rId2"/>
          <a:stretch>
            <a:fillRect/>
          </a:stretch>
        </p:blipFill>
        <p:spPr>
          <a:xfrm>
            <a:off x="6782785" y="1135081"/>
            <a:ext cx="5211108" cy="5558961"/>
          </a:xfrm>
          <a:prstGeom prst="rect">
            <a:avLst/>
          </a:prstGeom>
        </p:spPr>
      </p:pic>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b="1" dirty="0"/>
              <a:t>A) Estimate linear RUM-MNL on the train data</a:t>
            </a:r>
          </a:p>
          <a:p>
            <a:pPr marL="361950" lvl="2" indent="0">
              <a:buNone/>
              <a:tabLst>
                <a:tab pos="3138488" algn="l"/>
              </a:tabLst>
            </a:pPr>
            <a:r>
              <a:rPr lang="en-GB" dirty="0"/>
              <a:t>B) Compute the Log-likelihood of the test data given the model</a:t>
            </a:r>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Tree>
    <p:extLst>
      <p:ext uri="{BB962C8B-B14F-4D97-AF65-F5344CB8AC3E}">
        <p14:creationId xmlns:p14="http://schemas.microsoft.com/office/powerpoint/2010/main" val="1479847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6D3100-4B69-89D8-FBB9-1AE6F8AA609F}"/>
              </a:ext>
            </a:extLst>
          </p:cNvPr>
          <p:cNvPicPr>
            <a:picLocks noChangeAspect="1"/>
          </p:cNvPicPr>
          <p:nvPr/>
        </p:nvPicPr>
        <p:blipFill>
          <a:blip r:embed="rId2"/>
          <a:stretch>
            <a:fillRect/>
          </a:stretch>
        </p:blipFill>
        <p:spPr>
          <a:xfrm>
            <a:off x="6677816" y="1267968"/>
            <a:ext cx="5273601" cy="2891676"/>
          </a:xfrm>
          <a:prstGeom prst="rect">
            <a:avLst/>
          </a:prstGeom>
        </p:spPr>
      </p:pic>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b="1" dirty="0"/>
              <a:t>A) Estimate linear RUM-MNL on the train data</a:t>
            </a:r>
          </a:p>
          <a:p>
            <a:pPr marL="361950" lvl="2" indent="0">
              <a:buNone/>
              <a:tabLst>
                <a:tab pos="3138488" algn="l"/>
              </a:tabLst>
            </a:pPr>
            <a:r>
              <a:rPr lang="en-GB" dirty="0"/>
              <a:t>B) Compute the Log-likelihood of the test data given the model</a:t>
            </a:r>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3" name="Rounded Rectangle 2">
            <a:extLst>
              <a:ext uri="{FF2B5EF4-FFF2-40B4-BE49-F238E27FC236}">
                <a16:creationId xmlns:a16="http://schemas.microsoft.com/office/drawing/2014/main" id="{4FA0A4CE-9C2D-CAA6-ECED-618B8936B841}"/>
              </a:ext>
            </a:extLst>
          </p:cNvPr>
          <p:cNvSpPr/>
          <p:nvPr/>
        </p:nvSpPr>
        <p:spPr>
          <a:xfrm>
            <a:off x="8795970" y="2093975"/>
            <a:ext cx="750366" cy="205695"/>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2C693CFB-07EE-7702-EB99-6F63586ED24B}"/>
              </a:ext>
            </a:extLst>
          </p:cNvPr>
          <p:cNvSpPr/>
          <p:nvPr/>
        </p:nvSpPr>
        <p:spPr>
          <a:xfrm>
            <a:off x="8795970" y="1610136"/>
            <a:ext cx="384606" cy="205695"/>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749EB6A-2929-83EF-1BE7-21DDBDC3C453}"/>
              </a:ext>
            </a:extLst>
          </p:cNvPr>
          <p:cNvSpPr txBox="1"/>
          <p:nvPr/>
        </p:nvSpPr>
        <p:spPr>
          <a:xfrm>
            <a:off x="9143721" y="1465612"/>
            <a:ext cx="2952165"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Sample size of train set</a:t>
            </a:r>
          </a:p>
        </p:txBody>
      </p:sp>
      <p:sp>
        <p:nvSpPr>
          <p:cNvPr id="9" name="TextBox 8">
            <a:extLst>
              <a:ext uri="{FF2B5EF4-FFF2-40B4-BE49-F238E27FC236}">
                <a16:creationId xmlns:a16="http://schemas.microsoft.com/office/drawing/2014/main" id="{DE6EB911-FB30-E44B-66E9-4F9CFF34B817}"/>
              </a:ext>
            </a:extLst>
          </p:cNvPr>
          <p:cNvSpPr txBox="1"/>
          <p:nvPr/>
        </p:nvSpPr>
        <p:spPr>
          <a:xfrm>
            <a:off x="9518904" y="1964778"/>
            <a:ext cx="2294817"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LL</a:t>
            </a:r>
            <a:r>
              <a:rPr kumimoji="0" lang="en-GB" sz="1800" b="0" i="0" u="none" strike="noStrike" kern="1200" cap="none" spc="0" normalizeH="0" baseline="-2500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training</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set</a:t>
            </a:r>
          </a:p>
        </p:txBody>
      </p:sp>
    </p:spTree>
    <p:extLst>
      <p:ext uri="{BB962C8B-B14F-4D97-AF65-F5344CB8AC3E}">
        <p14:creationId xmlns:p14="http://schemas.microsoft.com/office/powerpoint/2010/main" val="21925612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3A4A4E-F8FD-D359-AD7D-DB6D1BB062F4}"/>
              </a:ext>
            </a:extLst>
          </p:cNvPr>
          <p:cNvPicPr>
            <a:picLocks noChangeAspect="1"/>
          </p:cNvPicPr>
          <p:nvPr/>
        </p:nvPicPr>
        <p:blipFill>
          <a:blip r:embed="rId2"/>
          <a:stretch>
            <a:fillRect/>
          </a:stretch>
        </p:blipFill>
        <p:spPr>
          <a:xfrm>
            <a:off x="6677815" y="4356489"/>
            <a:ext cx="5220001" cy="2163960"/>
          </a:xfrm>
          <a:prstGeom prst="rect">
            <a:avLst/>
          </a:prstGeom>
        </p:spPr>
      </p:pic>
      <p:sp>
        <p:nvSpPr>
          <p:cNvPr id="5" name="Content Placeholder 2"/>
          <p:cNvSpPr>
            <a:spLocks noGrp="1"/>
          </p:cNvSpPr>
          <p:nvPr>
            <p:ph idx="1"/>
          </p:nvPr>
        </p:nvSpPr>
        <p:spPr>
          <a:xfrm>
            <a:off x="720000" y="1268760"/>
            <a:ext cx="498683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 RUM-MNL on the train data</a:t>
            </a:r>
          </a:p>
          <a:p>
            <a:pPr marL="361950" lvl="2" indent="0">
              <a:buNone/>
              <a:tabLst>
                <a:tab pos="3138488" algn="l"/>
              </a:tabLst>
            </a:pPr>
            <a:r>
              <a:rPr lang="en-GB" b="1" dirty="0"/>
              <a:t>B) Compute the Log-likelihood of the </a:t>
            </a:r>
            <a:r>
              <a:rPr lang="en-GB" b="1" u="sng" dirty="0"/>
              <a:t>test data</a:t>
            </a:r>
            <a:r>
              <a:rPr lang="en-GB" b="1" dirty="0"/>
              <a:t> given the model</a:t>
            </a:r>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2" name="Picture 1">
            <a:extLst>
              <a:ext uri="{FF2B5EF4-FFF2-40B4-BE49-F238E27FC236}">
                <a16:creationId xmlns:a16="http://schemas.microsoft.com/office/drawing/2014/main" id="{2E05B983-8AE9-0BD9-242E-7819D8B27395}"/>
              </a:ext>
            </a:extLst>
          </p:cNvPr>
          <p:cNvPicPr>
            <a:picLocks noChangeAspect="1"/>
          </p:cNvPicPr>
          <p:nvPr/>
        </p:nvPicPr>
        <p:blipFill>
          <a:blip r:embed="rId3"/>
          <a:stretch>
            <a:fillRect/>
          </a:stretch>
        </p:blipFill>
        <p:spPr>
          <a:xfrm>
            <a:off x="6677816" y="1268760"/>
            <a:ext cx="5220000" cy="27781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B15E9B4-DE70-8953-2FA9-F3C9E819A664}"/>
              </a:ext>
            </a:extLst>
          </p:cNvPr>
          <p:cNvSpPr txBox="1"/>
          <p:nvPr/>
        </p:nvSpPr>
        <p:spPr>
          <a:xfrm>
            <a:off x="3304034" y="6241848"/>
            <a:ext cx="3273552" cy="42751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LL of the benchmark model   </a:t>
            </a:r>
          </a:p>
        </p:txBody>
      </p:sp>
      <p:sp>
        <p:nvSpPr>
          <p:cNvPr id="8" name="TextBox 7">
            <a:extLst>
              <a:ext uri="{FF2B5EF4-FFF2-40B4-BE49-F238E27FC236}">
                <a16:creationId xmlns:a16="http://schemas.microsoft.com/office/drawing/2014/main" id="{8367F6A5-4105-DBC2-566D-BDCB9B2D74F1}"/>
              </a:ext>
            </a:extLst>
          </p:cNvPr>
          <p:cNvSpPr txBox="1"/>
          <p:nvPr/>
        </p:nvSpPr>
        <p:spPr>
          <a:xfrm>
            <a:off x="461595" y="5088972"/>
            <a:ext cx="6166106" cy="544128"/>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Simulate the choice probabilities using β of estimated model   </a:t>
            </a:r>
          </a:p>
        </p:txBody>
      </p:sp>
      <p:sp>
        <p:nvSpPr>
          <p:cNvPr id="9" name="TextBox 8">
            <a:extLst>
              <a:ext uri="{FF2B5EF4-FFF2-40B4-BE49-F238E27FC236}">
                <a16:creationId xmlns:a16="http://schemas.microsoft.com/office/drawing/2014/main" id="{FEEF46A5-B66E-1B37-6E52-E87FBC80C22C}"/>
              </a:ext>
            </a:extLst>
          </p:cNvPr>
          <p:cNvSpPr txBox="1"/>
          <p:nvPr/>
        </p:nvSpPr>
        <p:spPr>
          <a:xfrm>
            <a:off x="1869771" y="4875216"/>
            <a:ext cx="4757930" cy="42751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Create simulation object for test data set    </a:t>
            </a:r>
          </a:p>
        </p:txBody>
      </p:sp>
      <p:sp>
        <p:nvSpPr>
          <p:cNvPr id="11" name="Rounded Rectangle 10">
            <a:extLst>
              <a:ext uri="{FF2B5EF4-FFF2-40B4-BE49-F238E27FC236}">
                <a16:creationId xmlns:a16="http://schemas.microsoft.com/office/drawing/2014/main" id="{BF9D72C9-0ADB-5586-B23D-302A5E3A3B0F}"/>
              </a:ext>
            </a:extLst>
          </p:cNvPr>
          <p:cNvSpPr/>
          <p:nvPr/>
        </p:nvSpPr>
        <p:spPr>
          <a:xfrm>
            <a:off x="8284464" y="5061540"/>
            <a:ext cx="768096" cy="177180"/>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7CA5FA9D-4BA0-E12F-BB8D-091180DF7AA5}"/>
              </a:ext>
            </a:extLst>
          </p:cNvPr>
          <p:cNvSpPr/>
          <p:nvPr/>
        </p:nvSpPr>
        <p:spPr>
          <a:xfrm>
            <a:off x="10091140" y="5186706"/>
            <a:ext cx="1540028" cy="253974"/>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2D512273-6FA9-FE03-0A0F-B0B96514EE7C}"/>
              </a:ext>
            </a:extLst>
          </p:cNvPr>
          <p:cNvSpPr/>
          <p:nvPr/>
        </p:nvSpPr>
        <p:spPr>
          <a:xfrm>
            <a:off x="8768538" y="2075687"/>
            <a:ext cx="750366" cy="205695"/>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16F4C3AC-9B4E-52C2-53D9-C766C12F95F7}"/>
              </a:ext>
            </a:extLst>
          </p:cNvPr>
          <p:cNvSpPr/>
          <p:nvPr/>
        </p:nvSpPr>
        <p:spPr>
          <a:xfrm>
            <a:off x="8768538" y="1591848"/>
            <a:ext cx="384606" cy="205695"/>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3738CE7C-901C-5696-D833-7121A54D69B0}"/>
              </a:ext>
            </a:extLst>
          </p:cNvPr>
          <p:cNvSpPr txBox="1"/>
          <p:nvPr/>
        </p:nvSpPr>
        <p:spPr>
          <a:xfrm>
            <a:off x="9143721" y="1465612"/>
            <a:ext cx="2952165"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Sample size of train set</a:t>
            </a:r>
          </a:p>
        </p:txBody>
      </p:sp>
      <p:sp>
        <p:nvSpPr>
          <p:cNvPr id="16" name="TextBox 15">
            <a:extLst>
              <a:ext uri="{FF2B5EF4-FFF2-40B4-BE49-F238E27FC236}">
                <a16:creationId xmlns:a16="http://schemas.microsoft.com/office/drawing/2014/main" id="{2598C124-0A40-67ED-5683-62F098E0E560}"/>
              </a:ext>
            </a:extLst>
          </p:cNvPr>
          <p:cNvSpPr txBox="1"/>
          <p:nvPr/>
        </p:nvSpPr>
        <p:spPr>
          <a:xfrm>
            <a:off x="9518904" y="1964778"/>
            <a:ext cx="2294817"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LL</a:t>
            </a:r>
            <a:r>
              <a:rPr kumimoji="0" lang="en-GB" sz="1800" b="0" i="0" u="none" strike="noStrike" kern="1200" cap="none" spc="0" normalizeH="0" baseline="-2500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training</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set</a:t>
            </a:r>
          </a:p>
        </p:txBody>
      </p:sp>
    </p:spTree>
    <p:extLst>
      <p:ext uri="{BB962C8B-B14F-4D97-AF65-F5344CB8AC3E}">
        <p14:creationId xmlns:p14="http://schemas.microsoft.com/office/powerpoint/2010/main" val="2112728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train data</a:t>
            </a:r>
          </a:p>
          <a:p>
            <a:pPr marL="361950" lvl="2" indent="0">
              <a:buNone/>
              <a:tabLst>
                <a:tab pos="3138488" algn="l"/>
              </a:tabLst>
            </a:pPr>
            <a:r>
              <a:rPr lang="en-GB" dirty="0"/>
              <a:t>B) Compute the Log-likelihood of the test data 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b="1" dirty="0"/>
              <a:t>Scale the data</a:t>
            </a: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21" name="Picture 20">
            <a:extLst>
              <a:ext uri="{FF2B5EF4-FFF2-40B4-BE49-F238E27FC236}">
                <a16:creationId xmlns:a16="http://schemas.microsoft.com/office/drawing/2014/main" id="{64FCBD0B-C757-87F0-93C3-689CDF491ADC}"/>
              </a:ext>
            </a:extLst>
          </p:cNvPr>
          <p:cNvPicPr>
            <a:picLocks noChangeAspect="1"/>
          </p:cNvPicPr>
          <p:nvPr/>
        </p:nvPicPr>
        <p:blipFill>
          <a:blip r:embed="rId2"/>
          <a:stretch>
            <a:fillRect/>
          </a:stretch>
        </p:blipFill>
        <p:spPr>
          <a:xfrm>
            <a:off x="6705179" y="2842129"/>
            <a:ext cx="5180426" cy="2954900"/>
          </a:xfrm>
          <a:prstGeom prst="rect">
            <a:avLst/>
          </a:prstGeom>
          <a:ln>
            <a:no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905BA622-FF36-B396-6A13-4D2C38DFD2F6}"/>
              </a:ext>
            </a:extLst>
          </p:cNvPr>
          <p:cNvSpPr txBox="1"/>
          <p:nvPr/>
        </p:nvSpPr>
        <p:spPr>
          <a:xfrm>
            <a:off x="3331029" y="4449533"/>
            <a:ext cx="2947306" cy="661307"/>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Availabilities enter the model just as any other feature</a:t>
            </a:r>
          </a:p>
        </p:txBody>
      </p:sp>
      <p:cxnSp>
        <p:nvCxnSpPr>
          <p:cNvPr id="24" name="Elbow Connector 23">
            <a:extLst>
              <a:ext uri="{FF2B5EF4-FFF2-40B4-BE49-F238E27FC236}">
                <a16:creationId xmlns:a16="http://schemas.microsoft.com/office/drawing/2014/main" id="{3FBE91FF-4257-1E69-2084-81A965497C93}"/>
              </a:ext>
            </a:extLst>
          </p:cNvPr>
          <p:cNvCxnSpPr>
            <a:cxnSpLocks/>
          </p:cNvCxnSpPr>
          <p:nvPr/>
        </p:nvCxnSpPr>
        <p:spPr>
          <a:xfrm rot="5400000" flipH="1" flipV="1">
            <a:off x="5728670" y="3610959"/>
            <a:ext cx="1161506" cy="536326"/>
          </a:xfrm>
          <a:prstGeom prst="bentConnector3">
            <a:avLst>
              <a:gd name="adj1" fmla="val 99906"/>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BC7BE2E-F0D5-E782-F74A-583C4501F09A}"/>
              </a:ext>
            </a:extLst>
          </p:cNvPr>
          <p:cNvSpPr txBox="1"/>
          <p:nvPr/>
        </p:nvSpPr>
        <p:spPr>
          <a:xfrm>
            <a:off x="3568891" y="5583494"/>
            <a:ext cx="2947306" cy="661307"/>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Rescale the data using the </a:t>
            </a: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StandardScaler</a:t>
            </a: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cxnSp>
        <p:nvCxnSpPr>
          <p:cNvPr id="29" name="Elbow Connector 28">
            <a:extLst>
              <a:ext uri="{FF2B5EF4-FFF2-40B4-BE49-F238E27FC236}">
                <a16:creationId xmlns:a16="http://schemas.microsoft.com/office/drawing/2014/main" id="{174F3934-2AFF-B07C-9ECB-C5E57C98C370}"/>
              </a:ext>
            </a:extLst>
          </p:cNvPr>
          <p:cNvCxnSpPr>
            <a:cxnSpLocks/>
          </p:cNvCxnSpPr>
          <p:nvPr/>
        </p:nvCxnSpPr>
        <p:spPr>
          <a:xfrm rot="5400000" flipH="1" flipV="1">
            <a:off x="5988511" y="4963332"/>
            <a:ext cx="909989" cy="330336"/>
          </a:xfrm>
          <a:prstGeom prst="bentConnector3">
            <a:avLst>
              <a:gd name="adj1" fmla="val 10024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1392A07-B1FC-B41D-770C-4B7E7179AEE4}"/>
              </a:ext>
            </a:extLst>
          </p:cNvPr>
          <p:cNvPicPr>
            <a:picLocks noChangeAspect="1"/>
          </p:cNvPicPr>
          <p:nvPr/>
        </p:nvPicPr>
        <p:blipFill>
          <a:blip r:embed="rId3"/>
          <a:stretch>
            <a:fillRect/>
          </a:stretch>
        </p:blipFill>
        <p:spPr>
          <a:xfrm>
            <a:off x="6705178" y="1606022"/>
            <a:ext cx="5180427" cy="10521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2030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train data</a:t>
            </a:r>
          </a:p>
          <a:p>
            <a:pPr marL="361950" lvl="2" indent="0">
              <a:buNone/>
              <a:tabLst>
                <a:tab pos="3138488" algn="l"/>
              </a:tabLst>
            </a:pPr>
            <a:r>
              <a:rPr lang="en-GB" dirty="0"/>
              <a:t>B) Compute the Log-likelihood of the </a:t>
            </a:r>
            <a:r>
              <a:rPr lang="en-GB" b="1" u="sng" dirty="0"/>
              <a:t>test data</a:t>
            </a:r>
            <a:r>
              <a:rPr lang="en-GB" dirty="0"/>
              <a:t> 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b="1" dirty="0"/>
              <a:t>Dummy code the choices </a:t>
            </a: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2" name="Picture 1">
            <a:extLst>
              <a:ext uri="{FF2B5EF4-FFF2-40B4-BE49-F238E27FC236}">
                <a16:creationId xmlns:a16="http://schemas.microsoft.com/office/drawing/2014/main" id="{D865E2F2-6282-030B-C25E-45E99CF3C471}"/>
              </a:ext>
            </a:extLst>
          </p:cNvPr>
          <p:cNvPicPr>
            <a:picLocks noChangeAspect="1"/>
          </p:cNvPicPr>
          <p:nvPr/>
        </p:nvPicPr>
        <p:blipFill rotWithShape="1">
          <a:blip r:embed="rId2"/>
          <a:srcRect r="11646" b="16263"/>
          <a:stretch/>
        </p:blipFill>
        <p:spPr>
          <a:xfrm>
            <a:off x="6326372" y="3742296"/>
            <a:ext cx="5510208" cy="12823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18190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56207"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train data</a:t>
            </a:r>
          </a:p>
          <a:p>
            <a:pPr marL="361950" lvl="2" indent="0">
              <a:buNone/>
              <a:tabLst>
                <a:tab pos="3138488" algn="l"/>
              </a:tabLst>
            </a:pPr>
            <a:r>
              <a:rPr lang="en-GB" dirty="0"/>
              <a:t>B) Compute the Log-likelihood of the </a:t>
            </a:r>
            <a:r>
              <a:rPr lang="en-GB" b="1" u="sng" dirty="0"/>
              <a:t>test data</a:t>
            </a:r>
            <a:r>
              <a:rPr lang="en-GB" dirty="0"/>
              <a:t> 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Dummy code the choices </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b="1" dirty="0"/>
              <a:t>Tune hyperparameters, using a </a:t>
            </a:r>
            <a:r>
              <a:rPr lang="en-GB" b="1" dirty="0" err="1"/>
              <a:t>gridsearch</a:t>
            </a:r>
            <a:r>
              <a:rPr lang="en-GB" b="1" dirty="0"/>
              <a:t> object</a:t>
            </a: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3" name="Picture 2">
            <a:extLst>
              <a:ext uri="{FF2B5EF4-FFF2-40B4-BE49-F238E27FC236}">
                <a16:creationId xmlns:a16="http://schemas.microsoft.com/office/drawing/2014/main" id="{D04FD410-BE1A-01BA-B8DB-5427B8568008}"/>
              </a:ext>
            </a:extLst>
          </p:cNvPr>
          <p:cNvPicPr>
            <a:picLocks noChangeAspect="1"/>
          </p:cNvPicPr>
          <p:nvPr/>
        </p:nvPicPr>
        <p:blipFill rotWithShape="1">
          <a:blip r:embed="rId2"/>
          <a:srcRect b="5788"/>
          <a:stretch/>
        </p:blipFill>
        <p:spPr>
          <a:xfrm>
            <a:off x="5815332" y="1417638"/>
            <a:ext cx="6279132" cy="3878736"/>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B6FB9D05-EABA-293F-300A-DD5A3299D104}"/>
              </a:ext>
            </a:extLst>
          </p:cNvPr>
          <p:cNvSpPr/>
          <p:nvPr/>
        </p:nvSpPr>
        <p:spPr>
          <a:xfrm>
            <a:off x="6025243" y="2560638"/>
            <a:ext cx="2906485" cy="812681"/>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6DE2213-997F-5791-1162-69597E023622}"/>
              </a:ext>
            </a:extLst>
          </p:cNvPr>
          <p:cNvSpPr txBox="1"/>
          <p:nvPr/>
        </p:nvSpPr>
        <p:spPr>
          <a:xfrm>
            <a:off x="9027196" y="2560638"/>
            <a:ext cx="2971800"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Search space</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
        <p:nvSpPr>
          <p:cNvPr id="9" name="Rounded Rectangle 8">
            <a:extLst>
              <a:ext uri="{FF2B5EF4-FFF2-40B4-BE49-F238E27FC236}">
                <a16:creationId xmlns:a16="http://schemas.microsoft.com/office/drawing/2014/main" id="{02F9BAC5-973A-A3AF-C72C-865BCB4BFB7C}"/>
              </a:ext>
            </a:extLst>
          </p:cNvPr>
          <p:cNvSpPr/>
          <p:nvPr/>
        </p:nvSpPr>
        <p:spPr>
          <a:xfrm>
            <a:off x="6096000" y="3629200"/>
            <a:ext cx="4746171" cy="163080"/>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1CD499D-FAB6-CADF-9524-40A296A4E1B7}"/>
              </a:ext>
            </a:extLst>
          </p:cNvPr>
          <p:cNvSpPr txBox="1"/>
          <p:nvPr/>
        </p:nvSpPr>
        <p:spPr>
          <a:xfrm>
            <a:off x="9340814" y="3159563"/>
            <a:ext cx="2801384"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↓Define the loss function</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
        <p:nvSpPr>
          <p:cNvPr id="11" name="TextBox 10">
            <a:extLst>
              <a:ext uri="{FF2B5EF4-FFF2-40B4-BE49-F238E27FC236}">
                <a16:creationId xmlns:a16="http://schemas.microsoft.com/office/drawing/2014/main" id="{24EC5136-080E-1DB9-BB9B-D8B12C483835}"/>
              </a:ext>
            </a:extLst>
          </p:cNvPr>
          <p:cNvSpPr txBox="1"/>
          <p:nvPr/>
        </p:nvSpPr>
        <p:spPr>
          <a:xfrm>
            <a:off x="3708218" y="5565755"/>
            <a:ext cx="1867989" cy="355044"/>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Gridsearch</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object</a:t>
            </a:r>
          </a:p>
        </p:txBody>
      </p:sp>
      <p:sp>
        <p:nvSpPr>
          <p:cNvPr id="17" name="TextBox 16">
            <a:extLst>
              <a:ext uri="{FF2B5EF4-FFF2-40B4-BE49-F238E27FC236}">
                <a16:creationId xmlns:a16="http://schemas.microsoft.com/office/drawing/2014/main" id="{D3BA879D-4458-BE8A-8B89-F3BBD150B833}"/>
              </a:ext>
            </a:extLst>
          </p:cNvPr>
          <p:cNvSpPr txBox="1"/>
          <p:nvPr/>
        </p:nvSpPr>
        <p:spPr>
          <a:xfrm>
            <a:off x="2835349" y="6045892"/>
            <a:ext cx="2860421" cy="355044"/>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Start training the models!</a:t>
            </a:r>
          </a:p>
        </p:txBody>
      </p:sp>
      <p:cxnSp>
        <p:nvCxnSpPr>
          <p:cNvPr id="18" name="Elbow Connector 17">
            <a:extLst>
              <a:ext uri="{FF2B5EF4-FFF2-40B4-BE49-F238E27FC236}">
                <a16:creationId xmlns:a16="http://schemas.microsoft.com/office/drawing/2014/main" id="{2E26AE0B-8A42-23F5-CEAB-C581246FBD2E}"/>
              </a:ext>
            </a:extLst>
          </p:cNvPr>
          <p:cNvCxnSpPr>
            <a:cxnSpLocks/>
          </p:cNvCxnSpPr>
          <p:nvPr/>
        </p:nvCxnSpPr>
        <p:spPr>
          <a:xfrm rot="5400000" flipH="1" flipV="1">
            <a:off x="5097767" y="5529423"/>
            <a:ext cx="1172136" cy="167525"/>
          </a:xfrm>
          <a:prstGeom prst="bentConnector3">
            <a:avLst>
              <a:gd name="adj1" fmla="val 10019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79DBE44-ACA1-AC8C-9C99-66C111810E3D}"/>
              </a:ext>
            </a:extLst>
          </p:cNvPr>
          <p:cNvPicPr>
            <a:picLocks noChangeAspect="1"/>
          </p:cNvPicPr>
          <p:nvPr/>
        </p:nvPicPr>
        <p:blipFill>
          <a:blip r:embed="rId3"/>
          <a:stretch>
            <a:fillRect/>
          </a:stretch>
        </p:blipFill>
        <p:spPr>
          <a:xfrm>
            <a:off x="5815331" y="5727509"/>
            <a:ext cx="6279132" cy="71043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79B8BF68-6D15-19DC-2F3D-63A267DBCB19}"/>
              </a:ext>
            </a:extLst>
          </p:cNvPr>
          <p:cNvSpPr txBox="1"/>
          <p:nvPr/>
        </p:nvSpPr>
        <p:spPr>
          <a:xfrm>
            <a:off x="2800102" y="6479065"/>
            <a:ext cx="2860421" cy="355044"/>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Best hyperparameters</a:t>
            </a:r>
          </a:p>
        </p:txBody>
      </p:sp>
      <p:cxnSp>
        <p:nvCxnSpPr>
          <p:cNvPr id="13" name="Elbow Connector 12">
            <a:extLst>
              <a:ext uri="{FF2B5EF4-FFF2-40B4-BE49-F238E27FC236}">
                <a16:creationId xmlns:a16="http://schemas.microsoft.com/office/drawing/2014/main" id="{DEAAB4A2-D941-52DE-DF91-9045992DB69F}"/>
              </a:ext>
            </a:extLst>
          </p:cNvPr>
          <p:cNvCxnSpPr>
            <a:cxnSpLocks/>
          </p:cNvCxnSpPr>
          <p:nvPr/>
        </p:nvCxnSpPr>
        <p:spPr>
          <a:xfrm flipV="1">
            <a:off x="5601410" y="6504611"/>
            <a:ext cx="2232144" cy="207008"/>
          </a:xfrm>
          <a:prstGeom prst="bentConnector3">
            <a:avLst>
              <a:gd name="adj1" fmla="val 10009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5541C2-08C8-D446-E40E-7CE03DDD7665}"/>
              </a:ext>
            </a:extLst>
          </p:cNvPr>
          <p:cNvSpPr txBox="1"/>
          <p:nvPr/>
        </p:nvSpPr>
        <p:spPr>
          <a:xfrm>
            <a:off x="9892828" y="1561626"/>
            <a:ext cx="2201635"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Create MLP object</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1560881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EBEB1-1ACB-17B6-DF2F-548452465F5B}"/>
              </a:ext>
            </a:extLst>
          </p:cNvPr>
          <p:cNvSpPr>
            <a:spLocks noGrp="1"/>
          </p:cNvSpPr>
          <p:nvPr>
            <p:ph type="title"/>
          </p:nvPr>
        </p:nvSpPr>
        <p:spPr/>
        <p:txBody>
          <a:bodyPr/>
          <a:lstStyle/>
          <a:p>
            <a:r>
              <a:rPr lang="en-GB" dirty="0"/>
              <a:t>Limitations of RUM-MNL models</a:t>
            </a:r>
            <a:endParaRPr lang="nl-NL" dirty="0"/>
          </a:p>
        </p:txBody>
      </p:sp>
    </p:spTree>
    <p:extLst>
      <p:ext uri="{BB962C8B-B14F-4D97-AF65-F5344CB8AC3E}">
        <p14:creationId xmlns:p14="http://schemas.microsoft.com/office/powerpoint/2010/main" val="322887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428B2-3526-6247-C907-8151CBA14C82}"/>
              </a:ext>
            </a:extLst>
          </p:cNvPr>
          <p:cNvPicPr>
            <a:picLocks noChangeAspect="1"/>
          </p:cNvPicPr>
          <p:nvPr/>
        </p:nvPicPr>
        <p:blipFill>
          <a:blip r:embed="rId2"/>
          <a:stretch>
            <a:fillRect/>
          </a:stretch>
        </p:blipFill>
        <p:spPr>
          <a:xfrm>
            <a:off x="6096000" y="2266759"/>
            <a:ext cx="5976000" cy="2221026"/>
          </a:xfrm>
          <a:prstGeom prst="rect">
            <a:avLst/>
          </a:prstGeom>
        </p:spPr>
      </p:pic>
      <p:sp>
        <p:nvSpPr>
          <p:cNvPr id="5" name="Content Placeholder 2"/>
          <p:cNvSpPr>
            <a:spLocks noGrp="1"/>
          </p:cNvSpPr>
          <p:nvPr>
            <p:ph idx="1"/>
          </p:nvPr>
        </p:nvSpPr>
        <p:spPr>
          <a:xfrm>
            <a:off x="720000" y="1268760"/>
            <a:ext cx="4856207"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train data</a:t>
            </a:r>
          </a:p>
          <a:p>
            <a:pPr marL="361950" lvl="2" indent="0">
              <a:buNone/>
              <a:tabLst>
                <a:tab pos="3138488" algn="l"/>
              </a:tabLst>
            </a:pPr>
            <a:r>
              <a:rPr lang="en-GB" dirty="0"/>
              <a:t>B) Compute the Log-likelihood of the </a:t>
            </a:r>
            <a:r>
              <a:rPr lang="en-GB" b="1" u="sng" dirty="0"/>
              <a:t>test data</a:t>
            </a:r>
            <a:r>
              <a:rPr lang="en-GB" dirty="0"/>
              <a:t> 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Dummy code the choices </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Tune hyperparameters, using a </a:t>
            </a:r>
            <a:r>
              <a:rPr lang="en-GB" dirty="0" err="1"/>
              <a:t>gridsearch</a:t>
            </a:r>
            <a:endParaRPr lang="en-GB" dirty="0"/>
          </a:p>
          <a:p>
            <a:pPr marL="247650" lvl="1" indent="-342900">
              <a:buFont typeface="+mj-lt"/>
              <a:buAutoNum type="arabicPeriod"/>
              <a:tabLst>
                <a:tab pos="3138488" algn="l"/>
              </a:tabLst>
            </a:pPr>
            <a:endParaRPr lang="en-GB" sz="1800" dirty="0"/>
          </a:p>
          <a:p>
            <a:pPr marL="247650" lvl="1" indent="-342900">
              <a:buFont typeface="+mj-lt"/>
              <a:buAutoNum type="arabicPeriod"/>
              <a:tabLst>
                <a:tab pos="3138488" algn="l"/>
              </a:tabLst>
            </a:pPr>
            <a:r>
              <a:rPr lang="en-GB" b="1" dirty="0"/>
              <a:t>Train model with tuned hyperparameters</a:t>
            </a:r>
            <a:endParaRPr lang="en-GB" sz="1800" b="1"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Tree>
    <p:extLst>
      <p:ext uri="{BB962C8B-B14F-4D97-AF65-F5344CB8AC3E}">
        <p14:creationId xmlns:p14="http://schemas.microsoft.com/office/powerpoint/2010/main" val="2940033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56207"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train data</a:t>
            </a:r>
          </a:p>
          <a:p>
            <a:pPr marL="361950" lvl="2" indent="0">
              <a:buNone/>
              <a:tabLst>
                <a:tab pos="3138488" algn="l"/>
              </a:tabLst>
            </a:pPr>
            <a:r>
              <a:rPr lang="en-GB" dirty="0"/>
              <a:t>B) Compute the Log-likelihood of the </a:t>
            </a:r>
            <a:r>
              <a:rPr lang="en-GB" b="1" u="sng" dirty="0"/>
              <a:t>test data</a:t>
            </a:r>
            <a:r>
              <a:rPr lang="en-GB" dirty="0"/>
              <a:t> 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Dummy code the choices </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Tune hyperparameters using a </a:t>
            </a:r>
            <a:r>
              <a:rPr lang="en-GB" dirty="0" err="1"/>
              <a:t>gridsearch</a:t>
            </a:r>
            <a:endParaRPr lang="en-GB" dirty="0"/>
          </a:p>
          <a:p>
            <a:pPr marL="247650" lvl="1" indent="-342900">
              <a:buFont typeface="+mj-lt"/>
              <a:buAutoNum type="arabicPeriod"/>
              <a:tabLst>
                <a:tab pos="3138488" algn="l"/>
              </a:tabLst>
            </a:pPr>
            <a:endParaRPr lang="en-GB" sz="1800" dirty="0"/>
          </a:p>
          <a:p>
            <a:pPr marL="247650" lvl="1" indent="-342900">
              <a:buFont typeface="+mj-lt"/>
              <a:buAutoNum type="arabicPeriod"/>
              <a:tabLst>
                <a:tab pos="3138488" algn="l"/>
              </a:tabLst>
            </a:pPr>
            <a:r>
              <a:rPr lang="en-GB" dirty="0"/>
              <a:t>Train model with tuned hyperparameters</a:t>
            </a:r>
          </a:p>
          <a:p>
            <a:pPr marL="247650" lvl="1" indent="-342900">
              <a:buFont typeface="+mj-lt"/>
              <a:buAutoNum type="arabicPeriod"/>
              <a:tabLst>
                <a:tab pos="3138488" algn="l"/>
              </a:tabLst>
            </a:pPr>
            <a:endParaRPr lang="en-GB" sz="1800" dirty="0"/>
          </a:p>
          <a:p>
            <a:pPr marL="247650" lvl="1" indent="-342900">
              <a:buFont typeface="+mj-lt"/>
              <a:buAutoNum type="arabicPeriod"/>
              <a:tabLst>
                <a:tab pos="3138488" algn="l"/>
              </a:tabLst>
            </a:pPr>
            <a:r>
              <a:rPr lang="en-GB" b="1" dirty="0"/>
              <a:t>Compute the log-likelihood of the test data, given the trained MLP model</a:t>
            </a:r>
            <a:endParaRPr lang="en-GB" sz="1800" b="1"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7" name="TextBox 6">
            <a:extLst>
              <a:ext uri="{FF2B5EF4-FFF2-40B4-BE49-F238E27FC236}">
                <a16:creationId xmlns:a16="http://schemas.microsoft.com/office/drawing/2014/main" id="{31A03BBB-5D5C-2F5F-C425-0A2025EB1244}"/>
              </a:ext>
            </a:extLst>
          </p:cNvPr>
          <p:cNvSpPr txBox="1"/>
          <p:nvPr/>
        </p:nvSpPr>
        <p:spPr>
          <a:xfrm>
            <a:off x="7090075" y="4858989"/>
            <a:ext cx="4989363" cy="1999011"/>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Now we can compare LL</a:t>
            </a:r>
            <a:r>
              <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MLP</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with LL</a:t>
            </a:r>
            <a:r>
              <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MNL</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(-1146)</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MLP model obtains a much better model fit       (-116 LL points) </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Suggests data generating process substantially deviate from linear-additive RUM!</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8" name="Picture 2" descr="Image result for understand icon">
            <a:extLst>
              <a:ext uri="{FF2B5EF4-FFF2-40B4-BE49-F238E27FC236}">
                <a16:creationId xmlns:a16="http://schemas.microsoft.com/office/drawing/2014/main" id="{CDB802C7-14AC-43C8-D390-D7C27E17E1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075" y="4981039"/>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CF24742-4FDA-F708-2344-C34B06A291A8}"/>
              </a:ext>
            </a:extLst>
          </p:cNvPr>
          <p:cNvPicPr>
            <a:picLocks noChangeAspect="1"/>
          </p:cNvPicPr>
          <p:nvPr/>
        </p:nvPicPr>
        <p:blipFill>
          <a:blip r:embed="rId3"/>
          <a:stretch>
            <a:fillRect/>
          </a:stretch>
        </p:blipFill>
        <p:spPr>
          <a:xfrm>
            <a:off x="6096001" y="2499828"/>
            <a:ext cx="5350654" cy="2213702"/>
          </a:xfrm>
          <a:prstGeom prst="rect">
            <a:avLst/>
          </a:prstGeom>
        </p:spPr>
      </p:pic>
    </p:spTree>
    <p:extLst>
      <p:ext uri="{BB962C8B-B14F-4D97-AF65-F5344CB8AC3E}">
        <p14:creationId xmlns:p14="http://schemas.microsoft.com/office/powerpoint/2010/main" val="276790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56207" cy="5087590"/>
          </a:xfrm>
        </p:spPr>
        <p:txBody>
          <a:bodyPr>
            <a:noAutofit/>
          </a:bodyPr>
          <a:lstStyle/>
          <a:p>
            <a:pPr marL="0" lvl="1" indent="0">
              <a:buNone/>
              <a:tabLst>
                <a:tab pos="3138488" algn="l"/>
              </a:tabLst>
            </a:pPr>
            <a:r>
              <a:rPr lang="en-GB" b="1" dirty="0"/>
              <a:t>MLP using attributes of alternatives only</a:t>
            </a:r>
            <a:endParaRPr lang="en-GB"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0" lvl="1" indent="-57150">
              <a:buNone/>
              <a:tabLst>
                <a:tab pos="3138488" algn="l"/>
              </a:tabLst>
            </a:pPr>
            <a:endParaRPr lang="en-GB" dirty="0"/>
          </a:p>
          <a:p>
            <a:pPr marL="0" lvl="1" indent="-57150">
              <a:buNone/>
              <a:tabLst>
                <a:tab pos="3138488" algn="l"/>
              </a:tabLst>
            </a:pPr>
            <a:endParaRPr lang="en-GB"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7" name="TextBox 6">
            <a:extLst>
              <a:ext uri="{FF2B5EF4-FFF2-40B4-BE49-F238E27FC236}">
                <a16:creationId xmlns:a16="http://schemas.microsoft.com/office/drawing/2014/main" id="{31A03BBB-5D5C-2F5F-C425-0A2025EB1244}"/>
              </a:ext>
            </a:extLst>
          </p:cNvPr>
          <p:cNvSpPr txBox="1"/>
          <p:nvPr/>
        </p:nvSpPr>
        <p:spPr>
          <a:xfrm>
            <a:off x="7283375" y="3295998"/>
            <a:ext cx="4693363" cy="3287364"/>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MNL is uniquely identifiable. Convex LL  guaranteed unique solution</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MLP model robustly improves model fit, on </a:t>
            </a:r>
            <a:r>
              <a:rPr kumimoji="0" lang="en-GB" sz="1800" b="0" i="0" u="none" strike="noStrike" kern="1200" cap="none" spc="0" normalizeH="0" baseline="0" noProof="0" dirty="0" err="1">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avg</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by almost 120 LL points</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Var(LL) = ~70 LL</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 name="Picture 1">
            <a:extLst>
              <a:ext uri="{FF2B5EF4-FFF2-40B4-BE49-F238E27FC236}">
                <a16:creationId xmlns:a16="http://schemas.microsoft.com/office/drawing/2014/main" id="{BB5A3EE8-F757-A83F-A8CB-C0DC06445340}"/>
              </a:ext>
            </a:extLst>
          </p:cNvPr>
          <p:cNvPicPr>
            <a:picLocks noChangeAspect="1"/>
          </p:cNvPicPr>
          <p:nvPr/>
        </p:nvPicPr>
        <p:blipFill>
          <a:blip r:embed="rId2">
            <a:duotone>
              <a:schemeClr val="accent5">
                <a:shade val="45000"/>
                <a:satMod val="135000"/>
              </a:schemeClr>
              <a:prstClr val="white"/>
            </a:duotone>
          </a:blip>
          <a:stretch>
            <a:fillRect/>
          </a:stretch>
        </p:blipFill>
        <p:spPr>
          <a:xfrm>
            <a:off x="910978" y="1813691"/>
            <a:ext cx="778511" cy="813600"/>
          </a:xfrm>
          <a:prstGeom prst="rect">
            <a:avLst/>
          </a:prstGeom>
        </p:spPr>
      </p:pic>
      <p:sp>
        <p:nvSpPr>
          <p:cNvPr id="9" name="TextBox 8">
            <a:extLst>
              <a:ext uri="{FF2B5EF4-FFF2-40B4-BE49-F238E27FC236}">
                <a16:creationId xmlns:a16="http://schemas.microsoft.com/office/drawing/2014/main" id="{10097362-4502-42A5-B23C-1ED95F9959E3}"/>
              </a:ext>
            </a:extLst>
          </p:cNvPr>
          <p:cNvSpPr txBox="1"/>
          <p:nvPr/>
        </p:nvSpPr>
        <p:spPr>
          <a:xfrm>
            <a:off x="1863000" y="1956391"/>
            <a:ext cx="3527707" cy="543437"/>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MLPs are not uniquely identifiable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a:t>
            </a:r>
          </a:p>
        </p:txBody>
      </p:sp>
      <p:grpSp>
        <p:nvGrpSpPr>
          <p:cNvPr id="3" name="Group 2">
            <a:extLst>
              <a:ext uri="{FF2B5EF4-FFF2-40B4-BE49-F238E27FC236}">
                <a16:creationId xmlns:a16="http://schemas.microsoft.com/office/drawing/2014/main" id="{B57C2E2B-D0BD-B670-542D-CBE112B75EB0}"/>
              </a:ext>
            </a:extLst>
          </p:cNvPr>
          <p:cNvGrpSpPr/>
          <p:nvPr/>
        </p:nvGrpSpPr>
        <p:grpSpPr>
          <a:xfrm>
            <a:off x="546265" y="1743364"/>
            <a:ext cx="10961373" cy="4935706"/>
            <a:chOff x="546265" y="1743364"/>
            <a:chExt cx="10961373" cy="4935706"/>
          </a:xfrm>
        </p:grpSpPr>
        <p:pic>
          <p:nvPicPr>
            <p:cNvPr id="17" name="Picture 16">
              <a:extLst>
                <a:ext uri="{FF2B5EF4-FFF2-40B4-BE49-F238E27FC236}">
                  <a16:creationId xmlns:a16="http://schemas.microsoft.com/office/drawing/2014/main" id="{D35F8E19-DF01-F239-CAFE-E2FD40757A10}"/>
                </a:ext>
              </a:extLst>
            </p:cNvPr>
            <p:cNvPicPr>
              <a:picLocks noChangeAspect="1"/>
            </p:cNvPicPr>
            <p:nvPr/>
          </p:nvPicPr>
          <p:blipFill>
            <a:blip r:embed="rId3"/>
            <a:stretch>
              <a:fillRect/>
            </a:stretch>
          </p:blipFill>
          <p:spPr>
            <a:xfrm>
              <a:off x="546265" y="3295070"/>
              <a:ext cx="6558214" cy="3384000"/>
            </a:xfrm>
            <a:prstGeom prst="rect">
              <a:avLst/>
            </a:prstGeom>
          </p:spPr>
        </p:pic>
        <p:pic>
          <p:nvPicPr>
            <p:cNvPr id="10" name="Picture 2" descr="Image result for understand icon">
              <a:extLst>
                <a:ext uri="{FF2B5EF4-FFF2-40B4-BE49-F238E27FC236}">
                  <a16:creationId xmlns:a16="http://schemas.microsoft.com/office/drawing/2014/main" id="{5ED6F463-AF6E-78E6-FA12-A9186A7B13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886" y="1743364"/>
              <a:ext cx="969489" cy="9694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29E0C90-EC09-FD1F-266E-EB2D55A2D7D4}"/>
                </a:ext>
              </a:extLst>
            </p:cNvPr>
            <p:cNvSpPr txBox="1"/>
            <p:nvPr/>
          </p:nvSpPr>
          <p:spPr>
            <a:xfrm>
              <a:off x="7283375" y="1915219"/>
              <a:ext cx="4224263" cy="750029"/>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To see how robust the improvement in performance is, we must train numerous instances of the MLP</a:t>
              </a:r>
            </a:p>
          </p:txBody>
        </p:sp>
      </p:grpSp>
    </p:spTree>
    <p:extLst>
      <p:ext uri="{BB962C8B-B14F-4D97-AF65-F5344CB8AC3E}">
        <p14:creationId xmlns:p14="http://schemas.microsoft.com/office/powerpoint/2010/main" val="162959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6839644" cy="2160240"/>
          </a:xfrm>
        </p:spPr>
        <p:txBody>
          <a:bodyPr>
            <a:noAutofit/>
          </a:bodyPr>
          <a:lstStyle/>
          <a:p>
            <a:pPr marL="0" lvl="1" indent="0">
              <a:buNone/>
              <a:tabLst>
                <a:tab pos="3138488" algn="l"/>
              </a:tabLst>
            </a:pPr>
            <a:r>
              <a:rPr lang="en-GB" b="1" dirty="0"/>
              <a:t>MLP using attributes of alternatives + socio-demographic variables</a:t>
            </a:r>
          </a:p>
          <a:p>
            <a:pPr marL="285750" lvl="1" indent="-285750">
              <a:tabLst>
                <a:tab pos="3138488" algn="l"/>
              </a:tabLst>
            </a:pPr>
            <a:endParaRPr lang="en-GB" b="1" dirty="0"/>
          </a:p>
          <a:p>
            <a:pPr marL="285750" lvl="1" indent="-285750">
              <a:tabLst>
                <a:tab pos="3138488" algn="l"/>
              </a:tabLst>
            </a:pPr>
            <a:r>
              <a:rPr lang="en-GB" dirty="0">
                <a:cs typeface="Calibri" panose="020F0502020204030204" pitchFamily="34" charset="0"/>
                <a:sym typeface="Wingdings" panose="05000000000000000000" pitchFamily="2" charset="2"/>
              </a:rPr>
              <a:t>There is no good </a:t>
            </a:r>
            <a:r>
              <a:rPr lang="en-GB" b="1" dirty="0">
                <a:cs typeface="Calibri" panose="020F0502020204030204" pitchFamily="34" charset="0"/>
                <a:sym typeface="Wingdings" panose="05000000000000000000" pitchFamily="2" charset="2"/>
              </a:rPr>
              <a:t>theory</a:t>
            </a:r>
            <a:r>
              <a:rPr lang="en-GB" dirty="0">
                <a:cs typeface="Calibri" panose="020F0502020204030204" pitchFamily="34" charset="0"/>
                <a:sym typeface="Wingdings" panose="05000000000000000000" pitchFamily="2" charset="2"/>
              </a:rPr>
              <a:t> about how socio-demographic variables </a:t>
            </a:r>
            <a:r>
              <a:rPr lang="en-GB" b="1" dirty="0">
                <a:cs typeface="Calibri" panose="020F0502020204030204" pitchFamily="34" charset="0"/>
                <a:sym typeface="Wingdings" panose="05000000000000000000" pitchFamily="2" charset="2"/>
              </a:rPr>
              <a:t>interact</a:t>
            </a:r>
            <a:r>
              <a:rPr lang="en-GB" dirty="0">
                <a:cs typeface="Calibri" panose="020F0502020204030204" pitchFamily="34" charset="0"/>
                <a:sym typeface="Wingdings" panose="05000000000000000000" pitchFamily="2" charset="2"/>
              </a:rPr>
              <a:t> with tastes and preferences</a:t>
            </a:r>
          </a:p>
          <a:p>
            <a:pPr marL="285750" lvl="1" indent="-285750">
              <a:tabLst>
                <a:tab pos="3138488" algn="l"/>
              </a:tabLst>
            </a:pPr>
            <a:endParaRPr lang="en-GB" b="1" dirty="0"/>
          </a:p>
          <a:p>
            <a:pPr marL="285750" lvl="1" indent="-285750">
              <a:buFont typeface="Wingdings" pitchFamily="2" charset="2"/>
              <a:buChar char="Ø"/>
              <a:tabLst>
                <a:tab pos="3138488" algn="l"/>
              </a:tabLst>
            </a:pPr>
            <a:r>
              <a:rPr lang="en-GB" dirty="0">
                <a:cs typeface="Calibri" panose="020F0502020204030204" pitchFamily="34" charset="0"/>
                <a:sym typeface="Wingdings" panose="05000000000000000000" pitchFamily="2" charset="2"/>
              </a:rPr>
              <a:t>It is often unclear how to incorporate socio-demographic variables in the utility function</a:t>
            </a:r>
          </a:p>
          <a:p>
            <a:pPr marL="285750" lvl="1" indent="-285750">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720000"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2" descr="Image result for understand icon">
            <a:extLst>
              <a:ext uri="{FF2B5EF4-FFF2-40B4-BE49-F238E27FC236}">
                <a16:creationId xmlns:a16="http://schemas.microsoft.com/office/drawing/2014/main" id="{D14D7958-D6C1-948A-75FA-345374BCA7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326" y="3859023"/>
            <a:ext cx="969489" cy="9694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A35073E-36E4-A30B-577D-2088C5BB661F}"/>
              </a:ext>
            </a:extLst>
          </p:cNvPr>
          <p:cNvSpPr txBox="1"/>
          <p:nvPr/>
        </p:nvSpPr>
        <p:spPr>
          <a:xfrm>
            <a:off x="1981201" y="3507673"/>
            <a:ext cx="6329880" cy="167219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We might as well feed socio-demographic variables to the MLP</a:t>
            </a:r>
          </a:p>
        </p:txBody>
      </p:sp>
      <p:pic>
        <p:nvPicPr>
          <p:cNvPr id="18" name="Picture 2" descr="Inducing choice paralysis: how retailers bury customers in an avalanche of  options">
            <a:extLst>
              <a:ext uri="{FF2B5EF4-FFF2-40B4-BE49-F238E27FC236}">
                <a16:creationId xmlns:a16="http://schemas.microsoft.com/office/drawing/2014/main" id="{2A2AF620-0821-E5B6-4ED2-E4C779F50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8513" y="1080000"/>
            <a:ext cx="3239418" cy="2328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334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19999" y="1268760"/>
            <a:ext cx="6912071"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720000"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ontent Placeholder 2">
            <a:extLst>
              <a:ext uri="{FF2B5EF4-FFF2-40B4-BE49-F238E27FC236}">
                <a16:creationId xmlns:a16="http://schemas.microsoft.com/office/drawing/2014/main" id="{25F1079E-FEC0-0AEF-5294-1B1D95E55BAB}"/>
              </a:ext>
            </a:extLst>
          </p:cNvPr>
          <p:cNvSpPr txBox="1">
            <a:spLocks/>
          </p:cNvSpPr>
          <p:nvPr/>
        </p:nvSpPr>
        <p:spPr>
          <a:xfrm>
            <a:off x="720000" y="1728000"/>
            <a:ext cx="4856207" cy="4829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Categorical socio-</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dem</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data with more than two levels (e.g. ‘AGE’, INCOME’) must be dummy-coded</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0AB0E11-EE6A-85E8-8780-4AA7C8C42DB3}"/>
              </a:ext>
            </a:extLst>
          </p:cNvPr>
          <p:cNvSpPr txBox="1"/>
          <p:nvPr/>
        </p:nvSpPr>
        <p:spPr>
          <a:xfrm>
            <a:off x="4827180" y="4379581"/>
            <a:ext cx="5146159" cy="2289777"/>
          </a:xfrm>
          <a:prstGeom prst="rect">
            <a:avLst/>
          </a:prstGeom>
          <a:noFill/>
        </p:spPr>
        <p:txBody>
          <a:bodyPr wrap="square" rtlCol="0">
            <a:noAutofit/>
          </a:bodyPr>
          <a:lstStyle/>
          <a:p>
            <a:pPr marL="342900" marR="0" lvl="0"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Dummy coding each ORIGIN/DEST station leads to many sparse columns</a:t>
            </a:r>
          </a:p>
          <a:p>
            <a:pPr marL="342900" marR="0" lvl="0"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Just 5 stations account for the majority of the trips</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Therefore, we treat (recode) all non-frequent stations as one category</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cxnSp>
        <p:nvCxnSpPr>
          <p:cNvPr id="10" name="Elbow Connector 9">
            <a:extLst>
              <a:ext uri="{FF2B5EF4-FFF2-40B4-BE49-F238E27FC236}">
                <a16:creationId xmlns:a16="http://schemas.microsoft.com/office/drawing/2014/main" id="{3F6B0753-127D-231A-5A1E-D4171CB9F17F}"/>
              </a:ext>
            </a:extLst>
          </p:cNvPr>
          <p:cNvCxnSpPr>
            <a:cxnSpLocks/>
          </p:cNvCxnSpPr>
          <p:nvPr/>
        </p:nvCxnSpPr>
        <p:spPr>
          <a:xfrm rot="5400000" flipH="1" flipV="1">
            <a:off x="3970280" y="3263782"/>
            <a:ext cx="2284967" cy="288941"/>
          </a:xfrm>
          <a:prstGeom prst="bentConnector3">
            <a:avLst>
              <a:gd name="adj1" fmla="val 9979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E44F612-E9B2-6438-1C8B-A77DCDB6D9BD}"/>
              </a:ext>
            </a:extLst>
          </p:cNvPr>
          <p:cNvPicPr>
            <a:picLocks noChangeAspect="1"/>
          </p:cNvPicPr>
          <p:nvPr/>
        </p:nvPicPr>
        <p:blipFill>
          <a:blip r:embed="rId2"/>
          <a:stretch>
            <a:fillRect/>
          </a:stretch>
        </p:blipFill>
        <p:spPr>
          <a:xfrm>
            <a:off x="645727" y="3505625"/>
            <a:ext cx="4006476" cy="3163734"/>
          </a:xfrm>
          <a:prstGeom prst="rect">
            <a:avLst/>
          </a:prstGeom>
          <a:ln>
            <a:noFill/>
          </a:ln>
          <a:effectLst>
            <a:outerShdw blurRad="292100" dist="139700" dir="2700000" algn="tl" rotWithShape="0">
              <a:srgbClr val="333333">
                <a:alpha val="65000"/>
              </a:srgbClr>
            </a:outerShdw>
          </a:effectLst>
        </p:spPr>
      </p:pic>
      <p:cxnSp>
        <p:nvCxnSpPr>
          <p:cNvPr id="15" name="Elbow Connector 14">
            <a:extLst>
              <a:ext uri="{FF2B5EF4-FFF2-40B4-BE49-F238E27FC236}">
                <a16:creationId xmlns:a16="http://schemas.microsoft.com/office/drawing/2014/main" id="{252555E2-F9D2-A609-F65E-75EF1178BC36}"/>
              </a:ext>
            </a:extLst>
          </p:cNvPr>
          <p:cNvCxnSpPr>
            <a:cxnSpLocks/>
          </p:cNvCxnSpPr>
          <p:nvPr/>
        </p:nvCxnSpPr>
        <p:spPr>
          <a:xfrm rot="5400000" flipH="1" flipV="1">
            <a:off x="4792589" y="3405791"/>
            <a:ext cx="883534" cy="111249"/>
          </a:xfrm>
          <a:prstGeom prst="bentConnector3">
            <a:avLst>
              <a:gd name="adj1" fmla="val 9934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EBDBB0A-1A66-FADE-F05A-A3FE69FC2AA1}"/>
              </a:ext>
            </a:extLst>
          </p:cNvPr>
          <p:cNvSpPr txBox="1"/>
          <p:nvPr/>
        </p:nvSpPr>
        <p:spPr>
          <a:xfrm>
            <a:off x="5392051" y="3698706"/>
            <a:ext cx="6346293" cy="459016"/>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Converts categorical data into new dummy columns</a:t>
            </a:r>
          </a:p>
        </p:txBody>
      </p:sp>
      <p:pic>
        <p:nvPicPr>
          <p:cNvPr id="8" name="Picture 7">
            <a:extLst>
              <a:ext uri="{FF2B5EF4-FFF2-40B4-BE49-F238E27FC236}">
                <a16:creationId xmlns:a16="http://schemas.microsoft.com/office/drawing/2014/main" id="{0A4B4C42-7056-08EF-AC38-185C109D98C1}"/>
              </a:ext>
            </a:extLst>
          </p:cNvPr>
          <p:cNvPicPr>
            <a:picLocks noChangeAspect="1"/>
          </p:cNvPicPr>
          <p:nvPr/>
        </p:nvPicPr>
        <p:blipFill>
          <a:blip r:embed="rId3"/>
          <a:stretch>
            <a:fillRect/>
          </a:stretch>
        </p:blipFill>
        <p:spPr>
          <a:xfrm>
            <a:off x="5407589" y="1913490"/>
            <a:ext cx="6610954" cy="2284967"/>
          </a:xfrm>
          <a:prstGeom prst="rect">
            <a:avLst/>
          </a:prstGeom>
        </p:spPr>
      </p:pic>
    </p:spTree>
    <p:extLst>
      <p:ext uri="{BB962C8B-B14F-4D97-AF65-F5344CB8AC3E}">
        <p14:creationId xmlns:p14="http://schemas.microsoft.com/office/powerpoint/2010/main" val="30192872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6866804"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454178"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ontent Placeholder 2">
            <a:extLst>
              <a:ext uri="{FF2B5EF4-FFF2-40B4-BE49-F238E27FC236}">
                <a16:creationId xmlns:a16="http://schemas.microsoft.com/office/drawing/2014/main" id="{25F1079E-FEC0-0AEF-5294-1B1D95E55BAB}"/>
              </a:ext>
            </a:extLst>
          </p:cNvPr>
          <p:cNvSpPr txBox="1">
            <a:spLocks/>
          </p:cNvSpPr>
          <p:nvPr/>
        </p:nvSpPr>
        <p:spPr>
          <a:xfrm>
            <a:off x="720000" y="1728000"/>
            <a:ext cx="4856207" cy="4829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Categorical socio-</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dem</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data (e.g. ‘purpose’, destination’) must be dummy-coded</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Extend the list of features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902DEC1-BCEB-0C33-A658-7B4AC1431C61}"/>
              </a:ext>
            </a:extLst>
          </p:cNvPr>
          <p:cNvPicPr>
            <a:picLocks noChangeAspect="1"/>
          </p:cNvPicPr>
          <p:nvPr/>
        </p:nvPicPr>
        <p:blipFill>
          <a:blip r:embed="rId2"/>
          <a:stretch>
            <a:fillRect/>
          </a:stretch>
        </p:blipFill>
        <p:spPr>
          <a:xfrm>
            <a:off x="816270" y="3408252"/>
            <a:ext cx="9431925" cy="2948098"/>
          </a:xfrm>
          <a:prstGeom prst="rect">
            <a:avLst/>
          </a:prstGeom>
          <a:ln>
            <a:noFill/>
          </a:ln>
          <a:effectLst>
            <a:outerShdw blurRad="292100" dist="139700" dir="2700000" algn="tl" rotWithShape="0">
              <a:srgbClr val="333333">
                <a:alpha val="65000"/>
              </a:srgbClr>
            </a:outerShdw>
          </a:effectLst>
        </p:spPr>
      </p:pic>
      <p:sp>
        <p:nvSpPr>
          <p:cNvPr id="13" name="Rounded Rectangle 12">
            <a:extLst>
              <a:ext uri="{FF2B5EF4-FFF2-40B4-BE49-F238E27FC236}">
                <a16:creationId xmlns:a16="http://schemas.microsoft.com/office/drawing/2014/main" id="{4DF109A3-DBFC-9891-6C6C-0BBD5EE039CD}"/>
              </a:ext>
            </a:extLst>
          </p:cNvPr>
          <p:cNvSpPr/>
          <p:nvPr/>
        </p:nvSpPr>
        <p:spPr>
          <a:xfrm>
            <a:off x="1857272" y="4295554"/>
            <a:ext cx="2556000" cy="202019"/>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1C31C59-DB1D-D959-2FF6-D560B27CE998}"/>
              </a:ext>
            </a:extLst>
          </p:cNvPr>
          <p:cNvSpPr txBox="1"/>
          <p:nvPr/>
        </p:nvSpPr>
        <p:spPr>
          <a:xfrm>
            <a:off x="6349974" y="3901314"/>
            <a:ext cx="3595004"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Categorical data with just two levels</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cxnSp>
        <p:nvCxnSpPr>
          <p:cNvPr id="17" name="Straight Arrow Connector 16">
            <a:extLst>
              <a:ext uri="{FF2B5EF4-FFF2-40B4-BE49-F238E27FC236}">
                <a16:creationId xmlns:a16="http://schemas.microsoft.com/office/drawing/2014/main" id="{1DFAAB3D-1D96-9256-44A5-B6476E313850}"/>
              </a:ext>
            </a:extLst>
          </p:cNvPr>
          <p:cNvCxnSpPr>
            <a:stCxn id="14" idx="1"/>
          </p:cNvCxnSpPr>
          <p:nvPr/>
        </p:nvCxnSpPr>
        <p:spPr>
          <a:xfrm flipH="1">
            <a:off x="4688950" y="4115070"/>
            <a:ext cx="1661024" cy="254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01954BAB-83AE-5C2C-1FFB-C90774FD823E}"/>
              </a:ext>
            </a:extLst>
          </p:cNvPr>
          <p:cNvSpPr/>
          <p:nvPr/>
        </p:nvSpPr>
        <p:spPr>
          <a:xfrm>
            <a:off x="10334843" y="4306186"/>
            <a:ext cx="425302" cy="1860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900747C8-99A8-4793-D5A0-29E9E6DB9293}"/>
              </a:ext>
            </a:extLst>
          </p:cNvPr>
          <p:cNvSpPr txBox="1"/>
          <p:nvPr/>
        </p:nvSpPr>
        <p:spPr>
          <a:xfrm>
            <a:off x="10834576" y="3785191"/>
            <a:ext cx="1294769" cy="2571159"/>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We add many new features (43)</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Increasing risk of overfitting</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1346458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19999" y="1268760"/>
            <a:ext cx="6984499"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720000"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ontent Placeholder 2">
            <a:extLst>
              <a:ext uri="{FF2B5EF4-FFF2-40B4-BE49-F238E27FC236}">
                <a16:creationId xmlns:a16="http://schemas.microsoft.com/office/drawing/2014/main" id="{25F1079E-FEC0-0AEF-5294-1B1D95E55BAB}"/>
              </a:ext>
            </a:extLst>
          </p:cNvPr>
          <p:cNvSpPr txBox="1">
            <a:spLocks/>
          </p:cNvSpPr>
          <p:nvPr/>
        </p:nvSpPr>
        <p:spPr>
          <a:xfrm>
            <a:off x="720000" y="1728000"/>
            <a:ext cx="4856207" cy="5018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Categorical socio-</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dem</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data (e.g. ‘purpose’, destination’) must be dummy-coded</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Extend the list of features</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Scale the data</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Dummy code the choices </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Tune hyperparameters, using a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gridsearch</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Train model with tuned hyperparameters</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Compute the Log-likelihood of the test data</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ight Brace 6">
            <a:extLst>
              <a:ext uri="{FF2B5EF4-FFF2-40B4-BE49-F238E27FC236}">
                <a16:creationId xmlns:a16="http://schemas.microsoft.com/office/drawing/2014/main" id="{EB47C34D-44F2-46DB-D3EF-39E410997B12}"/>
              </a:ext>
            </a:extLst>
          </p:cNvPr>
          <p:cNvSpPr/>
          <p:nvPr/>
        </p:nvSpPr>
        <p:spPr>
          <a:xfrm>
            <a:off x="5231219" y="3429000"/>
            <a:ext cx="344988" cy="33175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7D1646B-1507-75E5-DF25-13068E20B88C}"/>
              </a:ext>
            </a:extLst>
          </p:cNvPr>
          <p:cNvSpPr txBox="1"/>
          <p:nvPr/>
        </p:nvSpPr>
        <p:spPr>
          <a:xfrm>
            <a:off x="5618739" y="4568515"/>
            <a:ext cx="1265274" cy="104199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Exactly the same as before</a:t>
            </a:r>
          </a:p>
        </p:txBody>
      </p:sp>
      <p:pic>
        <p:nvPicPr>
          <p:cNvPr id="1026" name="Picture 2" descr="Copy file - User Interface &amp; Gesture Icons">
            <a:extLst>
              <a:ext uri="{FF2B5EF4-FFF2-40B4-BE49-F238E27FC236}">
                <a16:creationId xmlns:a16="http://schemas.microsoft.com/office/drawing/2014/main" id="{6DF8DC73-337F-11EA-B804-F0B7926FBD08}"/>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34177" y="3439527"/>
            <a:ext cx="2958805" cy="2958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565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763F07-1156-B4E2-090E-82F4BD983AEB}"/>
              </a:ext>
            </a:extLst>
          </p:cNvPr>
          <p:cNvPicPr>
            <a:picLocks noChangeAspect="1"/>
          </p:cNvPicPr>
          <p:nvPr/>
        </p:nvPicPr>
        <p:blipFill>
          <a:blip r:embed="rId2"/>
          <a:stretch>
            <a:fillRect/>
          </a:stretch>
        </p:blipFill>
        <p:spPr>
          <a:xfrm>
            <a:off x="720069" y="2038521"/>
            <a:ext cx="6558214" cy="3384000"/>
          </a:xfrm>
          <a:prstGeom prst="rect">
            <a:avLst/>
          </a:prstGeom>
        </p:spPr>
      </p:pic>
      <p:sp>
        <p:nvSpPr>
          <p:cNvPr id="5" name="Content Placeholder 2"/>
          <p:cNvSpPr>
            <a:spLocks noGrp="1"/>
          </p:cNvSpPr>
          <p:nvPr>
            <p:ph idx="1"/>
          </p:nvPr>
        </p:nvSpPr>
        <p:spPr>
          <a:xfrm>
            <a:off x="720000" y="1268760"/>
            <a:ext cx="6866804"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677397" y="1967023"/>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DB782C2-3560-15FB-C469-846293C4EF25}"/>
              </a:ext>
            </a:extLst>
          </p:cNvPr>
          <p:cNvSpPr txBox="1"/>
          <p:nvPr/>
        </p:nvSpPr>
        <p:spPr>
          <a:xfrm>
            <a:off x="7072777" y="2100404"/>
            <a:ext cx="4995176" cy="2824681"/>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Adding socio-demographic features further substantially improves the generalisation performance</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But it is unclear how this comes about</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322144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C23131-4261-1FE8-BAB5-18C39B4F2134}"/>
              </a:ext>
            </a:extLst>
          </p:cNvPr>
          <p:cNvPicPr>
            <a:picLocks noChangeAspect="1"/>
          </p:cNvPicPr>
          <p:nvPr/>
        </p:nvPicPr>
        <p:blipFill>
          <a:blip r:embed="rId2"/>
          <a:stretch>
            <a:fillRect/>
          </a:stretch>
        </p:blipFill>
        <p:spPr>
          <a:xfrm>
            <a:off x="720000" y="2046653"/>
            <a:ext cx="6558214" cy="3384000"/>
          </a:xfrm>
          <a:prstGeom prst="rect">
            <a:avLst/>
          </a:prstGeom>
        </p:spPr>
      </p:pic>
      <p:sp>
        <p:nvSpPr>
          <p:cNvPr id="5" name="Content Placeholder 2"/>
          <p:cNvSpPr>
            <a:spLocks noGrp="1"/>
          </p:cNvSpPr>
          <p:nvPr>
            <p:ph idx="1"/>
          </p:nvPr>
        </p:nvSpPr>
        <p:spPr>
          <a:xfrm>
            <a:off x="720000" y="1268760"/>
            <a:ext cx="6866804"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677397" y="1967023"/>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DB782C2-3560-15FB-C469-846293C4EF25}"/>
              </a:ext>
            </a:extLst>
          </p:cNvPr>
          <p:cNvSpPr txBox="1"/>
          <p:nvPr/>
        </p:nvSpPr>
        <p:spPr>
          <a:xfrm>
            <a:off x="7072777" y="2100404"/>
            <a:ext cx="4995176" cy="2824681"/>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Adding socio-demographic features further substantially improves the generalisation performance</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But it is unclear how this comes about</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Var(LL) = ~150 LL  Variance increases</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839538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59"/>
            <a:ext cx="8379612" cy="1580767"/>
          </a:xfrm>
        </p:spPr>
        <p:txBody>
          <a:bodyPr>
            <a:noAutofit/>
          </a:bodyPr>
          <a:lstStyle/>
          <a:p>
            <a:pPr marL="0" lvl="1" indent="0">
              <a:buNone/>
              <a:tabLst>
                <a:tab pos="3138488" algn="l"/>
              </a:tabLst>
            </a:pPr>
            <a:r>
              <a:rPr lang="en-GB" b="1" dirty="0"/>
              <a:t>Final observations</a:t>
            </a:r>
          </a:p>
          <a:p>
            <a:pPr algn="l" defTabSz="904875">
              <a:tabLst>
                <a:tab pos="715963" algn="l"/>
                <a:tab pos="3228975" algn="l"/>
              </a:tabLst>
            </a:pPr>
            <a:r>
              <a:rPr lang="en-GB" dirty="0">
                <a:cs typeface="Calibri" panose="020F0502020204030204" pitchFamily="34" charset="0"/>
                <a:sym typeface="Wingdings" panose="05000000000000000000" pitchFamily="2" charset="2"/>
              </a:rPr>
              <a:t>MLPs usually outperform traditional MNL-based choice models in terms of model fit</a:t>
            </a:r>
          </a:p>
          <a:p>
            <a:pPr algn="l" defTabSz="904875">
              <a:tabLst>
                <a:tab pos="715963" algn="l"/>
                <a:tab pos="3228975" algn="l"/>
              </a:tabLst>
            </a:pPr>
            <a:endParaRPr lang="en-GB" dirty="0">
              <a:cs typeface="Calibri" panose="020F0502020204030204" pitchFamily="34" charset="0"/>
              <a:sym typeface="Wingdings" panose="05000000000000000000" pitchFamily="2" charset="2"/>
            </a:endParaRPr>
          </a:p>
          <a:p>
            <a:pPr algn="l" defTabSz="904875">
              <a:tabLst>
                <a:tab pos="715963" algn="l"/>
                <a:tab pos="3228975" algn="l"/>
              </a:tabLst>
            </a:pPr>
            <a:r>
              <a:rPr lang="en-GB" dirty="0">
                <a:cs typeface="Calibri" panose="020F0502020204030204" pitchFamily="34" charset="0"/>
                <a:sym typeface="Wingdings" panose="05000000000000000000" pitchFamily="2" charset="2"/>
              </a:rPr>
              <a:t>MLPs indeed can overcome the ad-hoc-ness of the model specification in traditional choice models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MLP</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677397" y="1967023"/>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AFCEE82-256B-01C7-01DA-E2ABF19E3EFF}"/>
              </a:ext>
            </a:extLst>
          </p:cNvPr>
          <p:cNvSpPr txBox="1"/>
          <p:nvPr/>
        </p:nvSpPr>
        <p:spPr>
          <a:xfrm>
            <a:off x="719999" y="3266613"/>
            <a:ext cx="6586147" cy="179058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However …</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give ZERO behavioural or economic insight</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may violate behavioural regularity e.g.</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An increase in cost will (in some cases) lead to an increase in demand</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19" name="Group 18">
            <a:extLst>
              <a:ext uri="{FF2B5EF4-FFF2-40B4-BE49-F238E27FC236}">
                <a16:creationId xmlns:a16="http://schemas.microsoft.com/office/drawing/2014/main" id="{6BE446FD-3859-D4A9-5184-6485AE434A65}"/>
              </a:ext>
            </a:extLst>
          </p:cNvPr>
          <p:cNvGrpSpPr/>
          <p:nvPr/>
        </p:nvGrpSpPr>
        <p:grpSpPr>
          <a:xfrm>
            <a:off x="8946101" y="194894"/>
            <a:ext cx="3201618" cy="6545243"/>
            <a:chOff x="8946101" y="194894"/>
            <a:chExt cx="3201618" cy="6545243"/>
          </a:xfrm>
        </p:grpSpPr>
        <p:pic>
          <p:nvPicPr>
            <p:cNvPr id="11" name="Picture 10">
              <a:extLst>
                <a:ext uri="{FF2B5EF4-FFF2-40B4-BE49-F238E27FC236}">
                  <a16:creationId xmlns:a16="http://schemas.microsoft.com/office/drawing/2014/main" id="{6612947A-FE41-B240-475D-EBF2803C2863}"/>
                </a:ext>
              </a:extLst>
            </p:cNvPr>
            <p:cNvPicPr>
              <a:picLocks noChangeAspect="1"/>
            </p:cNvPicPr>
            <p:nvPr/>
          </p:nvPicPr>
          <p:blipFill rotWithShape="1">
            <a:blip r:embed="rId2"/>
            <a:srcRect r="66774" b="11712"/>
            <a:stretch/>
          </p:blipFill>
          <p:spPr>
            <a:xfrm>
              <a:off x="9057998" y="194894"/>
              <a:ext cx="2324914" cy="2090924"/>
            </a:xfrm>
            <a:prstGeom prst="rect">
              <a:avLst/>
            </a:prstGeom>
          </p:spPr>
        </p:pic>
        <p:pic>
          <p:nvPicPr>
            <p:cNvPr id="14" name="Picture 13">
              <a:extLst>
                <a:ext uri="{FF2B5EF4-FFF2-40B4-BE49-F238E27FC236}">
                  <a16:creationId xmlns:a16="http://schemas.microsoft.com/office/drawing/2014/main" id="{47171C58-29F0-3B21-B6C5-8C2226A606FA}"/>
                </a:ext>
              </a:extLst>
            </p:cNvPr>
            <p:cNvPicPr>
              <a:picLocks noChangeAspect="1"/>
            </p:cNvPicPr>
            <p:nvPr/>
          </p:nvPicPr>
          <p:blipFill rotWithShape="1">
            <a:blip r:embed="rId2"/>
            <a:srcRect l="67534" b="10628"/>
            <a:stretch/>
          </p:blipFill>
          <p:spPr>
            <a:xfrm>
              <a:off x="8966719" y="4555948"/>
              <a:ext cx="2344238" cy="2184189"/>
            </a:xfrm>
            <a:prstGeom prst="rect">
              <a:avLst/>
            </a:prstGeom>
          </p:spPr>
        </p:pic>
        <p:pic>
          <p:nvPicPr>
            <p:cNvPr id="15" name="Picture 14">
              <a:extLst>
                <a:ext uri="{FF2B5EF4-FFF2-40B4-BE49-F238E27FC236}">
                  <a16:creationId xmlns:a16="http://schemas.microsoft.com/office/drawing/2014/main" id="{1262FFA2-BE20-0ED2-2175-278ABFD09E7F}"/>
                </a:ext>
              </a:extLst>
            </p:cNvPr>
            <p:cNvPicPr>
              <a:picLocks noChangeAspect="1"/>
            </p:cNvPicPr>
            <p:nvPr/>
          </p:nvPicPr>
          <p:blipFill rotWithShape="1">
            <a:blip r:embed="rId2"/>
            <a:srcRect l="33194" r="31824" b="11591"/>
            <a:stretch/>
          </p:blipFill>
          <p:spPr>
            <a:xfrm>
              <a:off x="8946101" y="2355898"/>
              <a:ext cx="2525900" cy="2160639"/>
            </a:xfrm>
            <a:prstGeom prst="rect">
              <a:avLst/>
            </a:prstGeom>
          </p:spPr>
        </p:pic>
        <p:sp>
          <p:nvSpPr>
            <p:cNvPr id="16" name="TextBox 15">
              <a:extLst>
                <a:ext uri="{FF2B5EF4-FFF2-40B4-BE49-F238E27FC236}">
                  <a16:creationId xmlns:a16="http://schemas.microsoft.com/office/drawing/2014/main" id="{A0EF4028-74F3-22CA-9675-A2B531433B42}"/>
                </a:ext>
              </a:extLst>
            </p:cNvPr>
            <p:cNvSpPr txBox="1"/>
            <p:nvPr/>
          </p:nvSpPr>
          <p:spPr>
            <a:xfrm>
              <a:off x="11237051" y="194894"/>
              <a:ext cx="836762" cy="1867171"/>
            </a:xfrm>
            <a:prstGeom prst="rect">
              <a:avLst/>
            </a:prstGeom>
            <a:noFill/>
          </p:spPr>
          <p:txBody>
            <a:bodyPr wrap="square" rtlCol="0" anchor="ctr">
              <a:noAutofit/>
            </a:bodyPr>
            <a:lstStyle/>
            <a:p>
              <a:pPr algn="ctr" defTabSz="904875">
                <a:tabLst>
                  <a:tab pos="715963" algn="l"/>
                  <a:tab pos="3228975" algn="l"/>
                </a:tabLst>
              </a:pPr>
              <a:r>
                <a:rPr lang="en-GB" sz="1600" dirty="0">
                  <a:cs typeface="Calibri" panose="020F0502020204030204" pitchFamily="34" charset="0"/>
                  <a:sym typeface="Wingdings" panose="05000000000000000000" pitchFamily="2" charset="2"/>
                </a:rPr>
                <a:t>MNL</a:t>
              </a:r>
            </a:p>
          </p:txBody>
        </p:sp>
        <p:sp>
          <p:nvSpPr>
            <p:cNvPr id="17" name="TextBox 16">
              <a:extLst>
                <a:ext uri="{FF2B5EF4-FFF2-40B4-BE49-F238E27FC236}">
                  <a16:creationId xmlns:a16="http://schemas.microsoft.com/office/drawing/2014/main" id="{80A83322-9FC8-A3C4-5FA5-1292CD708DE5}"/>
                </a:ext>
              </a:extLst>
            </p:cNvPr>
            <p:cNvSpPr txBox="1"/>
            <p:nvPr/>
          </p:nvSpPr>
          <p:spPr>
            <a:xfrm>
              <a:off x="11237051" y="2495414"/>
              <a:ext cx="910668" cy="1867171"/>
            </a:xfrm>
            <a:prstGeom prst="rect">
              <a:avLst/>
            </a:prstGeom>
            <a:noFill/>
          </p:spPr>
          <p:txBody>
            <a:bodyPr wrap="square" rtlCol="0" anchor="ctr">
              <a:noAutofit/>
            </a:bodyPr>
            <a:lstStyle/>
            <a:p>
              <a:pPr algn="ctr" defTabSz="904875">
                <a:tabLst>
                  <a:tab pos="715963" algn="l"/>
                  <a:tab pos="3228975" algn="l"/>
                </a:tabLst>
              </a:pPr>
              <a:r>
                <a:rPr lang="en-GB" sz="1600" dirty="0">
                  <a:cs typeface="Calibri" panose="020F0502020204030204" pitchFamily="34" charset="0"/>
                  <a:sym typeface="Wingdings" panose="05000000000000000000" pitchFamily="2" charset="2"/>
                </a:rPr>
                <a:t>MLP</a:t>
              </a:r>
            </a:p>
            <a:p>
              <a:pPr algn="ctr" defTabSz="904875">
                <a:tabLst>
                  <a:tab pos="715963" algn="l"/>
                  <a:tab pos="3228975" algn="l"/>
                </a:tabLst>
              </a:pPr>
              <a:r>
                <a:rPr lang="en-GB" sz="1600" dirty="0">
                  <a:cs typeface="Calibri" panose="020F0502020204030204" pitchFamily="34" charset="0"/>
                  <a:sym typeface="Wingdings" panose="05000000000000000000" pitchFamily="2" charset="2"/>
                </a:rPr>
                <a:t>(best model)</a:t>
              </a:r>
            </a:p>
          </p:txBody>
        </p:sp>
        <p:sp>
          <p:nvSpPr>
            <p:cNvPr id="18" name="TextBox 17">
              <a:extLst>
                <a:ext uri="{FF2B5EF4-FFF2-40B4-BE49-F238E27FC236}">
                  <a16:creationId xmlns:a16="http://schemas.microsoft.com/office/drawing/2014/main" id="{0E1763BF-4562-2294-0BDD-3BD9DB86338A}"/>
                </a:ext>
              </a:extLst>
            </p:cNvPr>
            <p:cNvSpPr txBox="1"/>
            <p:nvPr/>
          </p:nvSpPr>
          <p:spPr>
            <a:xfrm>
              <a:off x="11237051" y="4586617"/>
              <a:ext cx="910668" cy="1867171"/>
            </a:xfrm>
            <a:prstGeom prst="rect">
              <a:avLst/>
            </a:prstGeom>
            <a:noFill/>
          </p:spPr>
          <p:txBody>
            <a:bodyPr wrap="square" rtlCol="0" anchor="ctr">
              <a:noAutofit/>
            </a:bodyPr>
            <a:lstStyle/>
            <a:p>
              <a:pPr algn="ctr" defTabSz="904875">
                <a:tabLst>
                  <a:tab pos="715963" algn="l"/>
                  <a:tab pos="3228975" algn="l"/>
                </a:tabLst>
              </a:pPr>
              <a:r>
                <a:rPr lang="en-GB" sz="1600" dirty="0">
                  <a:cs typeface="Calibri" panose="020F0502020204030204" pitchFamily="34" charset="0"/>
                  <a:sym typeface="Wingdings" panose="05000000000000000000" pitchFamily="2" charset="2"/>
                </a:rPr>
                <a:t>MLP</a:t>
              </a:r>
            </a:p>
            <a:p>
              <a:pPr algn="ctr" defTabSz="904875">
                <a:tabLst>
                  <a:tab pos="715963" algn="l"/>
                  <a:tab pos="3228975" algn="l"/>
                </a:tabLst>
              </a:pPr>
              <a:r>
                <a:rPr lang="en-GB" sz="1600" dirty="0">
                  <a:cs typeface="Calibri" panose="020F0502020204030204" pitchFamily="34" charset="0"/>
                  <a:sym typeface="Wingdings" panose="05000000000000000000" pitchFamily="2" charset="2"/>
                </a:rPr>
                <a:t>(top 10 models)</a:t>
              </a:r>
            </a:p>
          </p:txBody>
        </p:sp>
      </p:grpSp>
    </p:spTree>
    <p:extLst>
      <p:ext uri="{BB962C8B-B14F-4D97-AF65-F5344CB8AC3E}">
        <p14:creationId xmlns:p14="http://schemas.microsoft.com/office/powerpoint/2010/main" val="372848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9" name="Slide Number Placeholder 3"/>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Content Placeholder 3">
            <a:extLst>
              <a:ext uri="{FF2B5EF4-FFF2-40B4-BE49-F238E27FC236}">
                <a16:creationId xmlns:a16="http://schemas.microsoft.com/office/drawing/2014/main" id="{02F465D5-0B6F-F1C8-6FFD-E0D34F90CC9C}"/>
              </a:ext>
            </a:extLst>
          </p:cNvPr>
          <p:cNvSpPr>
            <a:spLocks noGrp="1"/>
          </p:cNvSpPr>
          <p:nvPr>
            <p:ph idx="1"/>
          </p:nvPr>
        </p:nvSpPr>
        <p:spPr>
          <a:xfrm>
            <a:off x="715992" y="1216325"/>
            <a:ext cx="9519690" cy="476674"/>
          </a:xfrm>
        </p:spPr>
        <p:txBody>
          <a:bodyPr/>
          <a:lstStyle/>
          <a:p>
            <a:pPr marL="0" indent="0">
              <a:buNone/>
            </a:pPr>
            <a:r>
              <a:rPr lang="en-GB" b="1" dirty="0"/>
              <a:t>The RUM-MNL model is not a perfect model of choice behaviour: it has four key limitations</a:t>
            </a:r>
          </a:p>
          <a:p>
            <a:pPr marL="0" indent="0">
              <a:buNone/>
            </a:pPr>
            <a:endParaRPr lang="en-GB" dirty="0"/>
          </a:p>
          <a:p>
            <a:endParaRPr lang="en-GB" dirty="0"/>
          </a:p>
          <a:p>
            <a:endParaRPr lang="en-GB" dirty="0"/>
          </a:p>
        </p:txBody>
      </p:sp>
      <p:sp>
        <p:nvSpPr>
          <p:cNvPr id="2" name="TextBox 1">
            <a:extLst>
              <a:ext uri="{FF2B5EF4-FFF2-40B4-BE49-F238E27FC236}">
                <a16:creationId xmlns:a16="http://schemas.microsoft.com/office/drawing/2014/main" id="{6C5A882F-8CEA-A8C3-31CE-45ACEF738EBA}"/>
              </a:ext>
            </a:extLst>
          </p:cNvPr>
          <p:cNvSpPr txBox="1"/>
          <p:nvPr/>
        </p:nvSpPr>
        <p:spPr>
          <a:xfrm>
            <a:off x="715992" y="1874154"/>
            <a:ext cx="5693861" cy="427314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𝜀 is assumed to be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i.i.d.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across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observations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rPr>
              <a:t>alternatives</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This is often unrealistic.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Not everything that matters to choice behaviour is in our data, e.g. a dislike for crowdedness may apply to all public transport </a:t>
            </a:r>
            <a:r>
              <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rPr>
              <a:t>alternatives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in the choice set,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leading to correlated unobserved utilities.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Often, we have </a:t>
            </a:r>
            <a:r>
              <a:rPr kumimoji="0" lang="en-GB" sz="1800" b="1" i="0" u="none" strike="noStrike" kern="1200" cap="none" spc="0" normalizeH="0" baseline="0" noProof="0" dirty="0">
                <a:ln>
                  <a:noFill/>
                </a:ln>
                <a:solidFill>
                  <a:srgbClr val="5B9BD5"/>
                </a:solidFill>
                <a:effectLst/>
                <a:uLnTx/>
                <a:uFillTx/>
                <a:latin typeface="Calibri" panose="020F0502020204030204"/>
                <a:ea typeface="+mn-ea"/>
                <a:cs typeface="+mn-cs"/>
              </a:rPr>
              <a:t>multiple observations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 the same individual. Unobserved utilities will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echo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through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all choices of the same individual</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20" name="Group 19">
            <a:extLst>
              <a:ext uri="{FF2B5EF4-FFF2-40B4-BE49-F238E27FC236}">
                <a16:creationId xmlns:a16="http://schemas.microsoft.com/office/drawing/2014/main" id="{CD5BD837-44AF-31C0-038A-BD13E45A8C34}"/>
              </a:ext>
            </a:extLst>
          </p:cNvPr>
          <p:cNvGrpSpPr/>
          <p:nvPr/>
        </p:nvGrpSpPr>
        <p:grpSpPr>
          <a:xfrm>
            <a:off x="6762939" y="2736093"/>
            <a:ext cx="4499572" cy="2749400"/>
            <a:chOff x="6762939" y="2736093"/>
            <a:chExt cx="4499572" cy="2749400"/>
          </a:xfrm>
        </p:grpSpPr>
        <p:grpSp>
          <p:nvGrpSpPr>
            <p:cNvPr id="11" name="Group 10">
              <a:extLst>
                <a:ext uri="{FF2B5EF4-FFF2-40B4-BE49-F238E27FC236}">
                  <a16:creationId xmlns:a16="http://schemas.microsoft.com/office/drawing/2014/main" id="{C240A132-DB26-7BE0-12CF-99FE3BC2EFB0}"/>
                </a:ext>
              </a:extLst>
            </p:cNvPr>
            <p:cNvGrpSpPr/>
            <p:nvPr/>
          </p:nvGrpSpPr>
          <p:grpSpPr>
            <a:xfrm>
              <a:off x="6762939" y="2736093"/>
              <a:ext cx="1249378" cy="1919334"/>
              <a:chOff x="6762939" y="2736093"/>
              <a:chExt cx="1249378" cy="1919334"/>
            </a:xfrm>
          </p:grpSpPr>
          <p:sp>
            <p:nvSpPr>
              <p:cNvPr id="3" name="Right Arrow 2">
                <a:extLst>
                  <a:ext uri="{FF2B5EF4-FFF2-40B4-BE49-F238E27FC236}">
                    <a16:creationId xmlns:a16="http://schemas.microsoft.com/office/drawing/2014/main" id="{2D988BE4-8C89-99AC-FDA1-602BAA10914A}"/>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Image result for understand icon">
                <a:extLst>
                  <a:ext uri="{FF2B5EF4-FFF2-40B4-BE49-F238E27FC236}">
                    <a16:creationId xmlns:a16="http://schemas.microsoft.com/office/drawing/2014/main" id="{5EF43A69-A091-92BF-2999-6C24F4A6F8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5F38276E-D5A9-585E-5CB6-30D111FFD6AC}"/>
                </a:ext>
              </a:extLst>
            </p:cNvPr>
            <p:cNvPicPr>
              <a:picLocks noChangeAspect="1"/>
            </p:cNvPicPr>
            <p:nvPr/>
          </p:nvPicPr>
          <p:blipFill rotWithShape="1">
            <a:blip r:embed="rId4"/>
            <a:srcRect l="76200" b="52130"/>
            <a:stretch/>
          </p:blipFill>
          <p:spPr>
            <a:xfrm>
              <a:off x="8860253" y="4948076"/>
              <a:ext cx="522652" cy="537417"/>
            </a:xfrm>
            <a:prstGeom prst="rect">
              <a:avLst/>
            </a:prstGeom>
          </p:spPr>
        </p:pic>
        <p:sp>
          <p:nvSpPr>
            <p:cNvPr id="5" name="TextBox 4">
              <a:extLst>
                <a:ext uri="{FF2B5EF4-FFF2-40B4-BE49-F238E27FC236}">
                  <a16:creationId xmlns:a16="http://schemas.microsoft.com/office/drawing/2014/main" id="{52814C3A-0C3C-7844-48B4-20AE119698DB}"/>
                </a:ext>
              </a:extLst>
            </p:cNvPr>
            <p:cNvSpPr txBox="1"/>
            <p:nvPr/>
          </p:nvSpPr>
          <p:spPr>
            <a:xfrm>
              <a:off x="8111905" y="3007696"/>
              <a:ext cx="3150606" cy="1376127"/>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Nesed Logit </a:t>
              </a: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(NL) model (1980 – 1990)</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Mixed Logit </a:t>
              </a: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 model (1990-2005)</a:t>
              </a:r>
            </a:p>
          </p:txBody>
        </p:sp>
      </p:grpSp>
    </p:spTree>
    <p:extLst>
      <p:ext uri="{BB962C8B-B14F-4D97-AF65-F5344CB8AC3E}">
        <p14:creationId xmlns:p14="http://schemas.microsoft.com/office/powerpoint/2010/main" val="340548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FCC01-EFCA-F06B-9778-7B0F51918C03}"/>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A265B12-E321-65E4-EA61-0017713886C9}"/>
              </a:ext>
            </a:extLst>
          </p:cNvPr>
          <p:cNvSpPr>
            <a:spLocks noGrp="1"/>
          </p:cNvSpPr>
          <p:nvPr>
            <p:ph idx="1"/>
          </p:nvPr>
        </p:nvSpPr>
        <p:spPr>
          <a:xfrm>
            <a:off x="720000" y="1268759"/>
            <a:ext cx="8379612" cy="1580767"/>
          </a:xfrm>
        </p:spPr>
        <p:txBody>
          <a:bodyPr>
            <a:noAutofit/>
          </a:bodyPr>
          <a:lstStyle/>
          <a:p>
            <a:pPr marL="0" lvl="1" indent="0">
              <a:buNone/>
              <a:tabLst>
                <a:tab pos="3138488" algn="l"/>
              </a:tabLst>
            </a:pPr>
            <a:r>
              <a:rPr lang="en-GB" b="1" dirty="0"/>
              <a:t>Final observations</a:t>
            </a:r>
          </a:p>
          <a:p>
            <a:pPr algn="l" defTabSz="904875">
              <a:tabLst>
                <a:tab pos="715963" algn="l"/>
                <a:tab pos="3228975" algn="l"/>
              </a:tabLst>
            </a:pPr>
            <a:r>
              <a:rPr lang="en-GB" dirty="0">
                <a:cs typeface="Calibri" panose="020F0502020204030204" pitchFamily="34" charset="0"/>
                <a:sym typeface="Wingdings" panose="05000000000000000000" pitchFamily="2" charset="2"/>
              </a:rPr>
              <a:t>MLPs usually outperform traditional MNL-based choice models in terms of model fit</a:t>
            </a:r>
          </a:p>
          <a:p>
            <a:pPr algn="l" defTabSz="904875">
              <a:tabLst>
                <a:tab pos="715963" algn="l"/>
                <a:tab pos="3228975" algn="l"/>
              </a:tabLst>
            </a:pPr>
            <a:endParaRPr lang="en-GB" dirty="0">
              <a:cs typeface="Calibri" panose="020F0502020204030204" pitchFamily="34" charset="0"/>
              <a:sym typeface="Wingdings" panose="05000000000000000000" pitchFamily="2" charset="2"/>
            </a:endParaRPr>
          </a:p>
          <a:p>
            <a:pPr algn="l" defTabSz="904875">
              <a:tabLst>
                <a:tab pos="715963" algn="l"/>
                <a:tab pos="3228975" algn="l"/>
              </a:tabLst>
            </a:pPr>
            <a:r>
              <a:rPr lang="en-GB" dirty="0">
                <a:cs typeface="Calibri" panose="020F0502020204030204" pitchFamily="34" charset="0"/>
                <a:sym typeface="Wingdings" panose="05000000000000000000" pitchFamily="2" charset="2"/>
              </a:rPr>
              <a:t>MLPs indeed can overcome the ad-hoc-ness of the model specification in traditional choice models</a:t>
            </a:r>
          </a:p>
          <a:p>
            <a:pPr marL="0" lvl="1" indent="0">
              <a:buNone/>
              <a:tabLst>
                <a:tab pos="3138488" algn="l"/>
              </a:tabLst>
            </a:pPr>
            <a:endParaRPr lang="en-GB" b="1" dirty="0"/>
          </a:p>
        </p:txBody>
      </p:sp>
      <p:sp>
        <p:nvSpPr>
          <p:cNvPr id="4" name="Slide Number Placeholder 3">
            <a:extLst>
              <a:ext uri="{FF2B5EF4-FFF2-40B4-BE49-F238E27FC236}">
                <a16:creationId xmlns:a16="http://schemas.microsoft.com/office/drawing/2014/main" id="{B2B05FEE-5CE5-847A-E413-19FDAEAF12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a:extLst>
              <a:ext uri="{FF2B5EF4-FFF2-40B4-BE49-F238E27FC236}">
                <a16:creationId xmlns:a16="http://schemas.microsoft.com/office/drawing/2014/main" id="{386A7633-B02C-5AA0-8F1A-1DF056A7915C}"/>
              </a:ext>
            </a:extLst>
          </p:cNvPr>
          <p:cNvSpPr>
            <a:spLocks noGrp="1"/>
          </p:cNvSpPr>
          <p:nvPr>
            <p:ph type="title"/>
          </p:nvPr>
        </p:nvSpPr>
        <p:spPr>
          <a:xfrm>
            <a:off x="1981200" y="274638"/>
            <a:ext cx="8229600" cy="1143000"/>
          </a:xfrm>
        </p:spPr>
        <p:txBody>
          <a:bodyPr/>
          <a:lstStyle/>
          <a:p>
            <a:r>
              <a:rPr lang="en-GB" dirty="0"/>
              <a:t>MLP</a:t>
            </a:r>
            <a:endParaRPr lang="en-GB" sz="1800" dirty="0"/>
          </a:p>
        </p:txBody>
      </p:sp>
      <p:sp>
        <p:nvSpPr>
          <p:cNvPr id="3" name="Content Placeholder 2">
            <a:extLst>
              <a:ext uri="{FF2B5EF4-FFF2-40B4-BE49-F238E27FC236}">
                <a16:creationId xmlns:a16="http://schemas.microsoft.com/office/drawing/2014/main" id="{B075EFC2-177C-E2F5-FA47-95AE1050DA4C}"/>
              </a:ext>
            </a:extLst>
          </p:cNvPr>
          <p:cNvSpPr txBox="1">
            <a:spLocks/>
          </p:cNvSpPr>
          <p:nvPr/>
        </p:nvSpPr>
        <p:spPr>
          <a:xfrm>
            <a:off x="677397" y="1967023"/>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4FA0AC0-C1DD-ED1C-F16F-E2463987E5E2}"/>
              </a:ext>
            </a:extLst>
          </p:cNvPr>
          <p:cNvSpPr txBox="1"/>
          <p:nvPr/>
        </p:nvSpPr>
        <p:spPr>
          <a:xfrm>
            <a:off x="719999" y="3266613"/>
            <a:ext cx="6586147" cy="179058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However …</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give ZERO behavioural or economic insight</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may violate behavioural regularity e.g.</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An increase in cost will (in some cases) lead to an increase in demand</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sp>
        <p:nvSpPr>
          <p:cNvPr id="7" name="TextBox 6">
            <a:extLst>
              <a:ext uri="{FF2B5EF4-FFF2-40B4-BE49-F238E27FC236}">
                <a16:creationId xmlns:a16="http://schemas.microsoft.com/office/drawing/2014/main" id="{3F6CC4B2-64F0-980F-70F4-6569C672D84F}"/>
              </a:ext>
            </a:extLst>
          </p:cNvPr>
          <p:cNvSpPr txBox="1"/>
          <p:nvPr/>
        </p:nvSpPr>
        <p:spPr>
          <a:xfrm>
            <a:off x="719998" y="5186849"/>
            <a:ext cx="6586148" cy="1580768"/>
          </a:xfrm>
          <a:prstGeom prst="rect">
            <a:avLst/>
          </a:prstGeom>
          <a:noFill/>
        </p:spPr>
        <p:txBody>
          <a:bodyPr wrap="square" rtlCol="0">
            <a:noAutofit/>
          </a:bodyPr>
          <a:lstStyle/>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Proportional substitution. Despite their complexity ANNs cannot account for unobserved preference heterogeneity </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One cannot “trust” this model to make sensible predictions + multiple outcomes</a:t>
            </a:r>
          </a:p>
        </p:txBody>
      </p:sp>
      <p:grpSp>
        <p:nvGrpSpPr>
          <p:cNvPr id="8" name="Group 7">
            <a:extLst>
              <a:ext uri="{FF2B5EF4-FFF2-40B4-BE49-F238E27FC236}">
                <a16:creationId xmlns:a16="http://schemas.microsoft.com/office/drawing/2014/main" id="{91F5AA9F-631B-5C05-E65C-C878220CEA46}"/>
              </a:ext>
            </a:extLst>
          </p:cNvPr>
          <p:cNvGrpSpPr/>
          <p:nvPr/>
        </p:nvGrpSpPr>
        <p:grpSpPr>
          <a:xfrm>
            <a:off x="7950977" y="4018235"/>
            <a:ext cx="1249378" cy="1919334"/>
            <a:chOff x="7300267" y="2745853"/>
            <a:chExt cx="1249378" cy="1919334"/>
          </a:xfrm>
        </p:grpSpPr>
        <p:sp>
          <p:nvSpPr>
            <p:cNvPr id="9" name="Right Arrow 8">
              <a:extLst>
                <a:ext uri="{FF2B5EF4-FFF2-40B4-BE49-F238E27FC236}">
                  <a16:creationId xmlns:a16="http://schemas.microsoft.com/office/drawing/2014/main" id="{FB782BB0-4706-87AD-29C3-64B6752796B4}"/>
                </a:ext>
              </a:extLst>
            </p:cNvPr>
            <p:cNvSpPr/>
            <p:nvPr/>
          </p:nvSpPr>
          <p:spPr>
            <a:xfrm>
              <a:off x="7300267" y="274585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understand icon">
              <a:extLst>
                <a:ext uri="{FF2B5EF4-FFF2-40B4-BE49-F238E27FC236}">
                  <a16:creationId xmlns:a16="http://schemas.microsoft.com/office/drawing/2014/main" id="{0A4035E4-4AE7-90FF-229A-D8D5244268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675" y="328627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BA97E69E-4E83-05A9-6A83-4CCF5A730288}"/>
              </a:ext>
            </a:extLst>
          </p:cNvPr>
          <p:cNvSpPr txBox="1"/>
          <p:nvPr/>
        </p:nvSpPr>
        <p:spPr>
          <a:xfrm>
            <a:off x="9241777" y="4558652"/>
            <a:ext cx="2480324" cy="91898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Utility-based ML</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a.k.a.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13" name="Picture 4" descr="Too much balance memes busy be balanced out with imbalance memes :  r/thanosdidnothingwrong">
            <a:extLst>
              <a:ext uri="{FF2B5EF4-FFF2-40B4-BE49-F238E27FC236}">
                <a16:creationId xmlns:a16="http://schemas.microsoft.com/office/drawing/2014/main" id="{DB9F1053-09BB-2A75-F0F1-B00F4770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2093" y="3000914"/>
            <a:ext cx="1252946" cy="145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831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1484784"/>
            <a:ext cx="10369152" cy="3960440"/>
          </a:xfrm>
        </p:spPr>
        <p:txBody>
          <a:bodyPr anchor="t"/>
          <a:lstStyle/>
          <a:p>
            <a:r>
              <a:rPr lang="en-GB" sz="4000" dirty="0"/>
              <a:t>Lab session 1</a:t>
            </a:r>
            <a:br>
              <a:rPr lang="en-GB" sz="4000" dirty="0"/>
            </a:br>
            <a:br>
              <a:rPr lang="en-GB" sz="4000" dirty="0"/>
            </a:br>
            <a:br>
              <a:rPr lang="en-GB" sz="4000" dirty="0"/>
            </a:br>
            <a:br>
              <a:rPr lang="en-GB" sz="4000" dirty="0"/>
            </a:br>
            <a:r>
              <a:rPr lang="en-US" sz="4000" dirty="0"/>
              <a:t>Machine learning approaches </a:t>
            </a:r>
            <a:br>
              <a:rPr lang="en-US" sz="4000" dirty="0"/>
            </a:br>
            <a:r>
              <a:rPr lang="en-US" sz="4000" dirty="0"/>
              <a:t>for discrete choice analysis</a:t>
            </a:r>
            <a:endParaRPr lang="en-GB" sz="4000" dirty="0"/>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81</a:t>
            </a:fld>
            <a:endParaRPr lang="nl-NL">
              <a:solidFill>
                <a:prstClr val="black">
                  <a:tint val="75000"/>
                </a:prstClr>
              </a:solidFill>
            </a:endParaRPr>
          </a:p>
        </p:txBody>
      </p:sp>
      <p:pic>
        <p:nvPicPr>
          <p:cNvPr id="5" name="Picture 4"/>
          <p:cNvPicPr>
            <a:picLocks noChangeAspect="1"/>
          </p:cNvPicPr>
          <p:nvPr/>
        </p:nvPicPr>
        <p:blipFill>
          <a:blip r:embed="rId2"/>
          <a:stretch>
            <a:fillRect/>
          </a:stretch>
        </p:blipFill>
        <p:spPr>
          <a:xfrm>
            <a:off x="5189190" y="2564904"/>
            <a:ext cx="1813620" cy="1095843"/>
          </a:xfrm>
          <a:prstGeom prst="rect">
            <a:avLst/>
          </a:prstGeom>
        </p:spPr>
      </p:pic>
    </p:spTree>
    <p:extLst>
      <p:ext uri="{BB962C8B-B14F-4D97-AF65-F5344CB8AC3E}">
        <p14:creationId xmlns:p14="http://schemas.microsoft.com/office/powerpoint/2010/main" val="38467297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Lab session 1</a:t>
            </a: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82</a:t>
            </a:fld>
            <a:endParaRPr lang="nl-NL">
              <a:solidFill>
                <a:prstClr val="black">
                  <a:tint val="75000"/>
                </a:prstClr>
              </a:solidFill>
            </a:endParaRPr>
          </a:p>
        </p:txBody>
      </p:sp>
      <p:sp>
        <p:nvSpPr>
          <p:cNvPr id="5" name="Content Placeholder 4"/>
          <p:cNvSpPr>
            <a:spLocks noGrp="1"/>
          </p:cNvSpPr>
          <p:nvPr>
            <p:ph idx="1"/>
          </p:nvPr>
        </p:nvSpPr>
        <p:spPr>
          <a:xfrm>
            <a:off x="1044000" y="1260000"/>
            <a:ext cx="10022904" cy="4997151"/>
          </a:xfrm>
        </p:spPr>
        <p:txBody>
          <a:bodyPr>
            <a:normAutofit lnSpcReduction="10000"/>
          </a:bodyPr>
          <a:lstStyle/>
          <a:p>
            <a:pPr marL="0" indent="0">
              <a:buNone/>
            </a:pPr>
            <a:r>
              <a:rPr lang="en-GB" sz="1800" b="1" dirty="0"/>
              <a:t>Lab sessions aim to</a:t>
            </a:r>
          </a:p>
          <a:p>
            <a:r>
              <a:rPr lang="en-GB" b="0" i="0" dirty="0">
                <a:effectLst/>
                <a:latin typeface="-apple-system"/>
              </a:rPr>
              <a:t>Illustrate how models and theory discussed in the classroom work out in practice</a:t>
            </a:r>
            <a:endParaRPr lang="en-US" sz="1800" dirty="0"/>
          </a:p>
          <a:p>
            <a:r>
              <a:rPr lang="en-US" sz="1800" dirty="0"/>
              <a:t>Help you gather hands-on machine learning skills.</a:t>
            </a:r>
          </a:p>
          <a:p>
            <a:pPr marL="0" indent="0">
              <a:buNone/>
            </a:pPr>
            <a:endParaRPr lang="en-GB" sz="1800" b="1" dirty="0"/>
          </a:p>
          <a:p>
            <a:pPr marL="0" indent="0">
              <a:buNone/>
            </a:pPr>
            <a:r>
              <a:rPr lang="en-GB" sz="1800" b="1" dirty="0"/>
              <a:t>Learning objective for lab session 1</a:t>
            </a:r>
          </a:p>
          <a:p>
            <a:pPr>
              <a:buFont typeface="+mj-lt"/>
              <a:buAutoNum type="arabicPeriod"/>
            </a:pPr>
            <a:r>
              <a:rPr lang="en-US" sz="1800" dirty="0"/>
              <a:t>Prepare (choice) data for training Artificial Neural Networks</a:t>
            </a:r>
          </a:p>
          <a:p>
            <a:pPr>
              <a:buFont typeface="+mj-lt"/>
              <a:buAutoNum type="arabicPeriod"/>
            </a:pPr>
            <a:r>
              <a:rPr lang="en-US" sz="1800" dirty="0"/>
              <a:t>Train </a:t>
            </a:r>
            <a:r>
              <a:rPr lang="en-US" sz="1800" dirty="0" err="1"/>
              <a:t>MultiLayerPerceptron</a:t>
            </a:r>
            <a:r>
              <a:rPr lang="en-US" sz="1800" dirty="0"/>
              <a:t> (MLP) neural network for a classification task</a:t>
            </a:r>
          </a:p>
          <a:p>
            <a:pPr>
              <a:buFont typeface="+mj-lt"/>
              <a:buAutoNum type="arabicPeriod"/>
            </a:pPr>
            <a:r>
              <a:rPr lang="en-US" sz="1800" dirty="0"/>
              <a:t>Tune the </a:t>
            </a:r>
            <a:r>
              <a:rPr lang="en-US" sz="1800" dirty="0" err="1"/>
              <a:t>hyperparameter</a:t>
            </a:r>
            <a:r>
              <a:rPr lang="en-US" sz="1800" dirty="0"/>
              <a:t> and network architectures to improve the model performance</a:t>
            </a:r>
          </a:p>
          <a:p>
            <a:pPr>
              <a:buFont typeface="+mj-lt"/>
              <a:buAutoNum type="arabicPeriod"/>
            </a:pPr>
            <a:r>
              <a:rPr lang="en-US" sz="1800" dirty="0"/>
              <a:t>Assess the performance of competing models, based on various performance measures, including confusion matrices, and Precision, Recall, F1 score and Matthew’s coefficient</a:t>
            </a:r>
          </a:p>
          <a:p>
            <a:pPr>
              <a:buFont typeface="+mj-lt"/>
              <a:buAutoNum type="arabicPeriod"/>
            </a:pPr>
            <a:endParaRPr lang="en-US" sz="1800" dirty="0"/>
          </a:p>
          <a:p>
            <a:pPr marL="57150" indent="0">
              <a:buNone/>
              <a:tabLst>
                <a:tab pos="3138488" algn="l"/>
              </a:tabLst>
            </a:pPr>
            <a:r>
              <a:rPr lang="en-GB" sz="1800" b="1" dirty="0"/>
              <a:t>Exercises</a:t>
            </a:r>
          </a:p>
          <a:p>
            <a:pPr indent="-285750">
              <a:tabLst>
                <a:tab pos="3138488" algn="l"/>
              </a:tabLst>
            </a:pPr>
            <a:r>
              <a:rPr lang="en-GB" sz="1800" dirty="0"/>
              <a:t>The notebooks contain several exercises</a:t>
            </a:r>
          </a:p>
          <a:p>
            <a:pPr indent="-285750">
              <a:tabLst>
                <a:tab pos="3138488" algn="l"/>
              </a:tabLst>
            </a:pPr>
            <a:r>
              <a:rPr lang="en-GB" sz="1800" dirty="0"/>
              <a:t>Do not just run the entire notebook at once and declare victory</a:t>
            </a:r>
          </a:p>
          <a:p>
            <a:pPr>
              <a:buFont typeface="+mj-lt"/>
              <a:buAutoNum type="arabicPeriod"/>
            </a:pPr>
            <a:endParaRPr lang="en-US" sz="1800" dirty="0"/>
          </a:p>
        </p:txBody>
      </p:sp>
    </p:spTree>
    <p:extLst>
      <p:ext uri="{BB962C8B-B14F-4D97-AF65-F5344CB8AC3E}">
        <p14:creationId xmlns:p14="http://schemas.microsoft.com/office/powerpoint/2010/main" val="29237405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Lab session 1</a:t>
            </a: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83</a:t>
            </a:fld>
            <a:endParaRPr lang="nl-NL">
              <a:solidFill>
                <a:prstClr val="black">
                  <a:tint val="75000"/>
                </a:prstClr>
              </a:solidFill>
            </a:endParaRPr>
          </a:p>
        </p:txBody>
      </p:sp>
      <p:sp>
        <p:nvSpPr>
          <p:cNvPr id="5" name="Content Placeholder 4"/>
          <p:cNvSpPr>
            <a:spLocks noGrp="1"/>
          </p:cNvSpPr>
          <p:nvPr>
            <p:ph idx="1"/>
          </p:nvPr>
        </p:nvSpPr>
        <p:spPr>
          <a:xfrm>
            <a:off x="1044000" y="1260000"/>
            <a:ext cx="8582744" cy="4997151"/>
          </a:xfrm>
        </p:spPr>
        <p:txBody>
          <a:bodyPr>
            <a:normAutofit/>
          </a:bodyPr>
          <a:lstStyle/>
          <a:p>
            <a:pPr marL="0" indent="0">
              <a:buNone/>
            </a:pPr>
            <a:r>
              <a:rPr lang="en-GB" sz="1800" b="1" dirty="0"/>
              <a:t>Practicalities</a:t>
            </a:r>
          </a:p>
          <a:p>
            <a:r>
              <a:rPr lang="en-US" sz="1800" dirty="0" err="1"/>
              <a:t>Jupyter</a:t>
            </a:r>
            <a:r>
              <a:rPr lang="en-US" sz="1800" dirty="0"/>
              <a:t> notebooks and </a:t>
            </a:r>
            <a:r>
              <a:rPr lang="en-US" sz="1800" b="1" dirty="0"/>
              <a:t>instructions</a:t>
            </a:r>
            <a:r>
              <a:rPr lang="en-US" sz="1800" dirty="0"/>
              <a:t> can be downloaded from </a:t>
            </a:r>
            <a:r>
              <a:rPr lang="en-US" sz="1800" dirty="0">
                <a:hlinkClick r:id="rId2"/>
              </a:rPr>
              <a:t>GitHub</a:t>
            </a:r>
            <a:endParaRPr lang="en-US" sz="1800" dirty="0"/>
          </a:p>
          <a:p>
            <a:endParaRPr lang="en-US" sz="1800" dirty="0"/>
          </a:p>
          <a:p>
            <a:r>
              <a:rPr lang="en-US" sz="1800" dirty="0"/>
              <a:t>Work in </a:t>
            </a:r>
            <a:r>
              <a:rPr lang="en-US" sz="1800" dirty="0">
                <a:hlinkClick r:id="rId3" action="ppaction://hlinkfile"/>
              </a:rPr>
              <a:t>Google </a:t>
            </a:r>
            <a:r>
              <a:rPr lang="en-US" sz="1800" dirty="0" err="1">
                <a:hlinkClick r:id="rId3" action="ppaction://hlinkfile"/>
              </a:rPr>
              <a:t>Colab</a:t>
            </a:r>
            <a:r>
              <a:rPr lang="en-US" sz="1800" dirty="0"/>
              <a:t> or local</a:t>
            </a:r>
          </a:p>
          <a:p>
            <a:endParaRPr lang="en-US" sz="1800" dirty="0"/>
          </a:p>
          <a:p>
            <a:r>
              <a:rPr lang="en-US" sz="1800" dirty="0"/>
              <a:t>You can get support from Gabriel and me, </a:t>
            </a:r>
            <a:r>
              <a:rPr lang="en-US" sz="1800"/>
              <a:t>and from fellow </a:t>
            </a:r>
            <a:r>
              <a:rPr lang="en-US" sz="1800" dirty="0"/>
              <a:t>students</a:t>
            </a:r>
          </a:p>
          <a:p>
            <a:endParaRPr lang="en-GB" sz="1800" dirty="0"/>
          </a:p>
          <a:p>
            <a:r>
              <a:rPr lang="en-GB" sz="1800" dirty="0"/>
              <a:t>Duration: </a:t>
            </a:r>
            <a:r>
              <a:rPr lang="en-GB" sz="1800" b="1" dirty="0"/>
              <a:t>2 hr</a:t>
            </a:r>
          </a:p>
          <a:p>
            <a:endParaRPr lang="en-GB" sz="1800" dirty="0"/>
          </a:p>
          <a:p>
            <a:pPr marL="0" indent="0">
              <a:buNone/>
            </a:pPr>
            <a:endParaRPr lang="en-GB" sz="1800" b="1" dirty="0"/>
          </a:p>
          <a:p>
            <a:pPr marL="0" indent="0">
              <a:buNone/>
            </a:pPr>
            <a:r>
              <a:rPr lang="en-GB" sz="1800" b="1" dirty="0"/>
              <a:t>Answers</a:t>
            </a:r>
          </a:p>
          <a:p>
            <a:r>
              <a:rPr lang="en-GB" sz="1800" dirty="0" err="1"/>
              <a:t>Jupyter</a:t>
            </a:r>
            <a:r>
              <a:rPr lang="en-GB" sz="1800" dirty="0"/>
              <a:t> notebooks with codes and answers to exercises are distributed at the end of the day</a:t>
            </a:r>
          </a:p>
          <a:p>
            <a:endParaRPr lang="en-GB" sz="1800" dirty="0"/>
          </a:p>
        </p:txBody>
      </p:sp>
      <p:pic>
        <p:nvPicPr>
          <p:cNvPr id="3" name="Picture 2"/>
          <p:cNvPicPr>
            <a:picLocks noChangeAspect="1"/>
          </p:cNvPicPr>
          <p:nvPr/>
        </p:nvPicPr>
        <p:blipFill rotWithShape="1">
          <a:blip r:embed="rId4"/>
          <a:srcRect l="17883" t="30236" r="15412" b="30236"/>
          <a:stretch/>
        </p:blipFill>
        <p:spPr>
          <a:xfrm>
            <a:off x="10446070" y="2862224"/>
            <a:ext cx="1512169" cy="896100"/>
          </a:xfrm>
          <a:prstGeom prst="rect">
            <a:avLst/>
          </a:prstGeom>
        </p:spPr>
      </p:pic>
      <p:pic>
        <p:nvPicPr>
          <p:cNvPr id="9" name="Picture 8"/>
          <p:cNvPicPr>
            <a:picLocks noChangeAspect="1"/>
          </p:cNvPicPr>
          <p:nvPr/>
        </p:nvPicPr>
        <p:blipFill>
          <a:blip r:embed="rId5"/>
          <a:stretch>
            <a:fillRect/>
          </a:stretch>
        </p:blipFill>
        <p:spPr>
          <a:xfrm>
            <a:off x="10309307" y="1897535"/>
            <a:ext cx="1512000" cy="362299"/>
          </a:xfrm>
          <a:prstGeom prst="rect">
            <a:avLst/>
          </a:prstGeom>
        </p:spPr>
      </p:pic>
      <p:pic>
        <p:nvPicPr>
          <p:cNvPr id="10" name="Picture 9"/>
          <p:cNvPicPr>
            <a:picLocks noChangeAspect="1"/>
          </p:cNvPicPr>
          <p:nvPr/>
        </p:nvPicPr>
        <p:blipFill rotWithShape="1">
          <a:blip r:embed="rId6"/>
          <a:srcRect l="12912" r="15969"/>
          <a:stretch/>
        </p:blipFill>
        <p:spPr>
          <a:xfrm>
            <a:off x="8737600" y="2848861"/>
            <a:ext cx="1512000" cy="909463"/>
          </a:xfrm>
          <a:prstGeom prst="rect">
            <a:avLst/>
          </a:prstGeom>
        </p:spPr>
      </p:pic>
      <p:pic>
        <p:nvPicPr>
          <p:cNvPr id="11" name="Picture 10"/>
          <p:cNvPicPr>
            <a:picLocks noChangeAspect="1"/>
          </p:cNvPicPr>
          <p:nvPr/>
        </p:nvPicPr>
        <p:blipFill>
          <a:blip r:embed="rId7"/>
          <a:stretch>
            <a:fillRect/>
          </a:stretch>
        </p:blipFill>
        <p:spPr>
          <a:xfrm>
            <a:off x="2927648" y="3403220"/>
            <a:ext cx="710208" cy="710208"/>
          </a:xfrm>
          <a:prstGeom prst="rect">
            <a:avLst/>
          </a:prstGeom>
        </p:spPr>
      </p:pic>
      <p:pic>
        <p:nvPicPr>
          <p:cNvPr id="12" name="Picture 11"/>
          <p:cNvPicPr>
            <a:picLocks noChangeAspect="1"/>
          </p:cNvPicPr>
          <p:nvPr/>
        </p:nvPicPr>
        <p:blipFill rotWithShape="1">
          <a:blip r:embed="rId8"/>
          <a:srcRect l="16926" t="15981" r="17870" b="16926"/>
          <a:stretch/>
        </p:blipFill>
        <p:spPr>
          <a:xfrm>
            <a:off x="9666003" y="4965206"/>
            <a:ext cx="1286609" cy="1323902"/>
          </a:xfrm>
          <a:prstGeom prst="rect">
            <a:avLst/>
          </a:prstGeom>
        </p:spPr>
      </p:pic>
      <p:pic>
        <p:nvPicPr>
          <p:cNvPr id="13" name="Picture 12"/>
          <p:cNvPicPr>
            <a:picLocks noChangeAspect="1"/>
          </p:cNvPicPr>
          <p:nvPr/>
        </p:nvPicPr>
        <p:blipFill rotWithShape="1">
          <a:blip r:embed="rId9"/>
          <a:srcRect l="6859" t="9025" r="6859" b="13123"/>
          <a:stretch/>
        </p:blipFill>
        <p:spPr>
          <a:xfrm>
            <a:off x="8992649" y="1680008"/>
            <a:ext cx="1001902" cy="906483"/>
          </a:xfrm>
          <a:prstGeom prst="rect">
            <a:avLst/>
          </a:prstGeom>
        </p:spPr>
      </p:pic>
    </p:spTree>
    <p:extLst>
      <p:ext uri="{BB962C8B-B14F-4D97-AF65-F5344CB8AC3E}">
        <p14:creationId xmlns:p14="http://schemas.microsoft.com/office/powerpoint/2010/main" val="29073689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Lab session 1</a:t>
            </a:r>
          </a:p>
        </p:txBody>
      </p:sp>
      <p:sp>
        <p:nvSpPr>
          <p:cNvPr id="3" name="Content Placeholder 2"/>
          <p:cNvSpPr>
            <a:spLocks noGrp="1"/>
          </p:cNvSpPr>
          <p:nvPr>
            <p:ph idx="1"/>
          </p:nvPr>
        </p:nvSpPr>
        <p:spPr>
          <a:xfrm>
            <a:off x="1044000" y="1260000"/>
            <a:ext cx="7585600" cy="4968552"/>
          </a:xfrm>
        </p:spPr>
        <p:txBody>
          <a:bodyPr>
            <a:normAutofit/>
          </a:bodyPr>
          <a:lstStyle/>
          <a:p>
            <a:pPr marL="57150" indent="0">
              <a:buNone/>
              <a:tabLst>
                <a:tab pos="3138488" algn="l"/>
              </a:tabLst>
            </a:pPr>
            <a:r>
              <a:rPr lang="en-GB" sz="1800" b="1" dirty="0"/>
              <a:t>Programming language &lt;/&gt;</a:t>
            </a:r>
          </a:p>
          <a:p>
            <a:pPr indent="-285750">
              <a:tabLst>
                <a:tab pos="3138488" algn="l"/>
              </a:tabLst>
            </a:pPr>
            <a:r>
              <a:rPr lang="en-GB" sz="1800" dirty="0"/>
              <a:t>We use Python because it is the most commonly used language for ML</a:t>
            </a:r>
          </a:p>
          <a:p>
            <a:pPr indent="-285750">
              <a:tabLst>
                <a:tab pos="3138488" algn="l"/>
              </a:tabLst>
            </a:pPr>
            <a:endParaRPr lang="en-GB" sz="1800" dirty="0"/>
          </a:p>
          <a:p>
            <a:pPr indent="-285750">
              <a:tabLst>
                <a:tab pos="3138488" algn="l"/>
              </a:tabLst>
            </a:pPr>
            <a:endParaRPr lang="en-GB" sz="1800" dirty="0"/>
          </a:p>
          <a:p>
            <a:pPr indent="-285750">
              <a:tabLst>
                <a:tab pos="3138488" algn="l"/>
              </a:tabLst>
            </a:pPr>
            <a:endParaRPr lang="en-GB" sz="1800" dirty="0"/>
          </a:p>
          <a:p>
            <a:pPr indent="-285750">
              <a:tabLst>
                <a:tab pos="3138488" algn="l"/>
              </a:tabLst>
            </a:pPr>
            <a:r>
              <a:rPr lang="en-GB" sz="1800" dirty="0"/>
              <a:t>In Python there are numerous packages available to train ANNs, e.g.</a:t>
            </a:r>
          </a:p>
          <a:p>
            <a:pPr lvl="1">
              <a:tabLst>
                <a:tab pos="3138488" algn="l"/>
              </a:tabLst>
            </a:pPr>
            <a:r>
              <a:rPr lang="en-GB" sz="1700" dirty="0" err="1"/>
              <a:t>Scikit</a:t>
            </a:r>
            <a:r>
              <a:rPr lang="en-GB" sz="1700" dirty="0"/>
              <a:t>-learn (Python </a:t>
            </a:r>
            <a:r>
              <a:rPr lang="nl-NL" sz="1700" dirty="0" err="1"/>
              <a:t>library</a:t>
            </a:r>
            <a:r>
              <a:rPr lang="en-GB" sz="1700" dirty="0"/>
              <a:t>)		</a:t>
            </a:r>
            <a:r>
              <a:rPr lang="en-GB" sz="1700" dirty="0">
                <a:sym typeface="Wingdings" panose="05000000000000000000" pitchFamily="2" charset="2"/>
              </a:rPr>
              <a:t> </a:t>
            </a:r>
            <a:r>
              <a:rPr lang="en-GB" sz="1700" dirty="0"/>
              <a:t>Beginner &amp; intermediate users</a:t>
            </a:r>
          </a:p>
          <a:p>
            <a:pPr lvl="1">
              <a:tabLst>
                <a:tab pos="3138488" algn="l"/>
              </a:tabLst>
            </a:pPr>
            <a:r>
              <a:rPr lang="en-GB" sz="1700" dirty="0" err="1"/>
              <a:t>Tensorflow</a:t>
            </a:r>
            <a:r>
              <a:rPr lang="en-GB" sz="1700" dirty="0"/>
              <a:t> (</a:t>
            </a:r>
            <a:r>
              <a:rPr lang="nl-NL" sz="1700" dirty="0"/>
              <a:t>Python </a:t>
            </a:r>
            <a:r>
              <a:rPr lang="nl-NL" sz="1700" dirty="0" err="1"/>
              <a:t>library</a:t>
            </a:r>
            <a:r>
              <a:rPr lang="nl-NL" sz="1700" dirty="0"/>
              <a:t>)</a:t>
            </a:r>
            <a:r>
              <a:rPr lang="en-GB" sz="1700" dirty="0"/>
              <a:t> 		</a:t>
            </a:r>
            <a:r>
              <a:rPr lang="en-GB" sz="1700" dirty="0">
                <a:sym typeface="Wingdings" panose="05000000000000000000" pitchFamily="2" charset="2"/>
              </a:rPr>
              <a:t> </a:t>
            </a:r>
            <a:r>
              <a:rPr lang="en-GB" sz="1700" dirty="0"/>
              <a:t>Advanced users</a:t>
            </a:r>
          </a:p>
          <a:p>
            <a:pPr lvl="1">
              <a:tabLst>
                <a:tab pos="3138488" algn="l"/>
              </a:tabLst>
            </a:pPr>
            <a:r>
              <a:rPr lang="en-GB" sz="1700" dirty="0" err="1"/>
              <a:t>PyTorch</a:t>
            </a:r>
            <a:r>
              <a:rPr lang="en-GB" sz="1700" dirty="0"/>
              <a:t> (</a:t>
            </a:r>
            <a:r>
              <a:rPr lang="nl-NL" sz="1700" dirty="0"/>
              <a:t>Python </a:t>
            </a:r>
            <a:r>
              <a:rPr lang="nl-NL" sz="1700" dirty="0" err="1"/>
              <a:t>library</a:t>
            </a:r>
            <a:r>
              <a:rPr lang="en-GB" sz="1700" dirty="0"/>
              <a:t>)		</a:t>
            </a:r>
            <a:r>
              <a:rPr lang="en-GB" sz="1700" dirty="0">
                <a:sym typeface="Wingdings" panose="05000000000000000000" pitchFamily="2" charset="2"/>
              </a:rPr>
              <a:t> </a:t>
            </a:r>
            <a:r>
              <a:rPr lang="en-GB" sz="1700" dirty="0"/>
              <a:t>Advanced users</a:t>
            </a:r>
            <a:endParaRPr lang="nl-NL" sz="1700" dirty="0"/>
          </a:p>
          <a:p>
            <a:pPr lvl="1">
              <a:tabLst>
                <a:tab pos="3138488" algn="l"/>
              </a:tabLst>
            </a:pPr>
            <a:endParaRPr lang="en-GB" sz="1700" dirty="0"/>
          </a:p>
          <a:p>
            <a:pPr lvl="1">
              <a:tabLst>
                <a:tab pos="3138488" algn="l"/>
              </a:tabLst>
            </a:pPr>
            <a:endParaRPr lang="en-GB" sz="1400" dirty="0"/>
          </a:p>
          <a:p>
            <a:pPr lvl="1">
              <a:tabLst>
                <a:tab pos="3138488" algn="l"/>
              </a:tabLst>
            </a:pPr>
            <a:endParaRPr lang="en-GB" sz="1400" dirty="0"/>
          </a:p>
          <a:p>
            <a:pPr>
              <a:tabLst>
                <a:tab pos="3138488" algn="l"/>
              </a:tabLst>
            </a:pPr>
            <a:r>
              <a:rPr lang="en-GB" sz="1800" dirty="0"/>
              <a:t>There are also good packages for e.g. R</a:t>
            </a:r>
          </a:p>
          <a:p>
            <a:pPr>
              <a:tabLst>
                <a:tab pos="3138488" algn="l"/>
              </a:tabLst>
            </a:pPr>
            <a:endParaRPr lang="en-GB" sz="1800" dirty="0"/>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84</a:t>
            </a:fld>
            <a:endParaRPr lang="nl-NL">
              <a:solidFill>
                <a:prstClr val="black">
                  <a:tint val="75000"/>
                </a:prstClr>
              </a:solidFill>
            </a:endParaRPr>
          </a:p>
        </p:txBody>
      </p:sp>
      <p:pic>
        <p:nvPicPr>
          <p:cNvPr id="6" name="Picture 5"/>
          <p:cNvPicPr>
            <a:picLocks noChangeAspect="1"/>
          </p:cNvPicPr>
          <p:nvPr/>
        </p:nvPicPr>
        <p:blipFill rotWithShape="1">
          <a:blip r:embed="rId2"/>
          <a:srcRect l="12446" r="7218"/>
          <a:stretch/>
        </p:blipFill>
        <p:spPr>
          <a:xfrm>
            <a:off x="8904312" y="1427943"/>
            <a:ext cx="2880000" cy="1210891"/>
          </a:xfrm>
          <a:prstGeom prst="rect">
            <a:avLst/>
          </a:prstGeom>
        </p:spPr>
      </p:pic>
      <p:pic>
        <p:nvPicPr>
          <p:cNvPr id="8" name="Picture 7"/>
          <p:cNvPicPr>
            <a:picLocks noChangeAspect="1"/>
          </p:cNvPicPr>
          <p:nvPr/>
        </p:nvPicPr>
        <p:blipFill>
          <a:blip r:embed="rId3"/>
          <a:stretch>
            <a:fillRect/>
          </a:stretch>
        </p:blipFill>
        <p:spPr>
          <a:xfrm>
            <a:off x="8908057" y="2766633"/>
            <a:ext cx="2880000" cy="1550400"/>
          </a:xfrm>
          <a:prstGeom prst="rect">
            <a:avLst/>
          </a:prstGeom>
        </p:spPr>
      </p:pic>
      <p:pic>
        <p:nvPicPr>
          <p:cNvPr id="10" name="Picture 9"/>
          <p:cNvPicPr>
            <a:picLocks noChangeAspect="1"/>
          </p:cNvPicPr>
          <p:nvPr/>
        </p:nvPicPr>
        <p:blipFill rotWithShape="1">
          <a:blip r:embed="rId4"/>
          <a:srcRect l="7089" r="9084"/>
          <a:stretch/>
        </p:blipFill>
        <p:spPr>
          <a:xfrm>
            <a:off x="8904312" y="4784544"/>
            <a:ext cx="2880000" cy="1153012"/>
          </a:xfrm>
          <a:prstGeom prst="rect">
            <a:avLst/>
          </a:prstGeom>
        </p:spPr>
      </p:pic>
    </p:spTree>
    <p:extLst>
      <p:ext uri="{BB962C8B-B14F-4D97-AF65-F5344CB8AC3E}">
        <p14:creationId xmlns:p14="http://schemas.microsoft.com/office/powerpoint/2010/main" val="29064669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Lab session 1</a:t>
            </a: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85</a:t>
            </a:fld>
            <a:endParaRPr lang="nl-NL">
              <a:solidFill>
                <a:prstClr val="black">
                  <a:tint val="75000"/>
                </a:prstClr>
              </a:solidFill>
            </a:endParaRPr>
          </a:p>
        </p:txBody>
      </p:sp>
      <p:sp>
        <p:nvSpPr>
          <p:cNvPr id="5" name="Content Placeholder 4"/>
          <p:cNvSpPr>
            <a:spLocks noGrp="1"/>
          </p:cNvSpPr>
          <p:nvPr>
            <p:ph idx="1"/>
          </p:nvPr>
        </p:nvSpPr>
        <p:spPr>
          <a:xfrm>
            <a:off x="1044000" y="1260000"/>
            <a:ext cx="9145016" cy="4525963"/>
          </a:xfrm>
        </p:spPr>
        <p:txBody>
          <a:bodyPr>
            <a:normAutofit/>
          </a:bodyPr>
          <a:lstStyle/>
          <a:p>
            <a:pPr marL="0" indent="0">
              <a:buNone/>
            </a:pPr>
            <a:r>
              <a:rPr lang="en-GB" sz="1800" b="1" dirty="0"/>
              <a:t>Data</a:t>
            </a:r>
          </a:p>
          <a:p>
            <a:r>
              <a:rPr lang="en-US" sz="1800" dirty="0">
                <a:highlight>
                  <a:srgbClr val="FFFF00"/>
                </a:highlight>
              </a:rPr>
              <a:t>Swiss Metro data (widely used benchmark data set)</a:t>
            </a:r>
          </a:p>
          <a:p>
            <a:endParaRPr lang="en-US" sz="1800" dirty="0"/>
          </a:p>
          <a:p>
            <a:r>
              <a:rPr lang="en-US" sz="1800" dirty="0"/>
              <a:t>Stated Choice data</a:t>
            </a:r>
          </a:p>
          <a:p>
            <a:endParaRPr lang="en-US" sz="1800" dirty="0"/>
          </a:p>
          <a:p>
            <a:r>
              <a:rPr lang="en-US" sz="1800" dirty="0"/>
              <a:t>Straightforward experimental design</a:t>
            </a:r>
          </a:p>
          <a:p>
            <a:pPr lvl="1"/>
            <a:r>
              <a:rPr lang="en-US" sz="1900" dirty="0"/>
              <a:t>3 alternatives: Train, SM and Car</a:t>
            </a:r>
          </a:p>
          <a:p>
            <a:pPr lvl="1"/>
            <a:r>
              <a:rPr lang="en-US" sz="1900" dirty="0"/>
              <a:t>Two generic attributes: Travel cost, Travel time</a:t>
            </a:r>
          </a:p>
          <a:p>
            <a:pPr lvl="1"/>
            <a:endParaRPr lang="en-US" sz="1900" dirty="0"/>
          </a:p>
          <a:p>
            <a:pPr lvl="1"/>
            <a:endParaRPr lang="en-GB" sz="1900" dirty="0"/>
          </a:p>
          <a:p>
            <a:endParaRPr lang="en-US" sz="1800" b="1" dirty="0"/>
          </a:p>
          <a:p>
            <a:endParaRPr lang="en-US" sz="1800" b="1" dirty="0"/>
          </a:p>
          <a:p>
            <a:endParaRPr lang="en-US" sz="1800" b="1" dirty="0"/>
          </a:p>
          <a:p>
            <a:pPr marL="0" indent="0">
              <a:buNone/>
            </a:pPr>
            <a:endParaRPr lang="en-GB" sz="1800" b="1" dirty="0"/>
          </a:p>
          <a:p>
            <a:endParaRPr lang="en-GB" sz="1800" dirty="0"/>
          </a:p>
        </p:txBody>
      </p:sp>
      <p:graphicFrame>
        <p:nvGraphicFramePr>
          <p:cNvPr id="3" name="Table 2"/>
          <p:cNvGraphicFramePr>
            <a:graphicFrameLocks noGrp="1"/>
          </p:cNvGraphicFramePr>
          <p:nvPr/>
        </p:nvGraphicFramePr>
        <p:xfrm>
          <a:off x="4617844" y="4520861"/>
          <a:ext cx="6403172" cy="1483360"/>
        </p:xfrm>
        <a:graphic>
          <a:graphicData uri="http://schemas.openxmlformats.org/drawingml/2006/table">
            <a:tbl>
              <a:tblPr firstRow="1" bandRow="1">
                <a:tableStyleId>{5C22544A-7EE6-4342-B048-85BDC9FD1C3A}</a:tableStyleId>
              </a:tblPr>
              <a:tblGrid>
                <a:gridCol w="2515172">
                  <a:extLst>
                    <a:ext uri="{9D8B030D-6E8A-4147-A177-3AD203B41FA5}">
                      <a16:colId xmlns:a16="http://schemas.microsoft.com/office/drawing/2014/main" val="429035032"/>
                    </a:ext>
                  </a:extLst>
                </a:gridCol>
                <a:gridCol w="1296000">
                  <a:extLst>
                    <a:ext uri="{9D8B030D-6E8A-4147-A177-3AD203B41FA5}">
                      <a16:colId xmlns:a16="http://schemas.microsoft.com/office/drawing/2014/main" val="591259274"/>
                    </a:ext>
                  </a:extLst>
                </a:gridCol>
                <a:gridCol w="1296000">
                  <a:extLst>
                    <a:ext uri="{9D8B030D-6E8A-4147-A177-3AD203B41FA5}">
                      <a16:colId xmlns:a16="http://schemas.microsoft.com/office/drawing/2014/main" val="3062084925"/>
                    </a:ext>
                  </a:extLst>
                </a:gridCol>
                <a:gridCol w="1296000">
                  <a:extLst>
                    <a:ext uri="{9D8B030D-6E8A-4147-A177-3AD203B41FA5}">
                      <a16:colId xmlns:a16="http://schemas.microsoft.com/office/drawing/2014/main" val="3634958991"/>
                    </a:ext>
                  </a:extLst>
                </a:gridCol>
              </a:tblGrid>
              <a:tr h="370840">
                <a:tc>
                  <a:txBody>
                    <a:bodyPr/>
                    <a:lstStyle/>
                    <a:p>
                      <a:endParaRPr lang="en-GB" dirty="0"/>
                    </a:p>
                  </a:txBody>
                  <a:tcPr/>
                </a:tc>
                <a:tc>
                  <a:txBody>
                    <a:bodyPr/>
                    <a:lstStyle/>
                    <a:p>
                      <a:pPr algn="ctr"/>
                      <a:r>
                        <a:rPr lang="en-GB" dirty="0"/>
                        <a:t>Train</a:t>
                      </a:r>
                    </a:p>
                  </a:txBody>
                  <a:tcPr/>
                </a:tc>
                <a:tc>
                  <a:txBody>
                    <a:bodyPr/>
                    <a:lstStyle/>
                    <a:p>
                      <a:pPr algn="ctr"/>
                      <a:r>
                        <a:rPr lang="en-GB" dirty="0" err="1"/>
                        <a:t>SwissMetro</a:t>
                      </a:r>
                      <a:endParaRPr lang="en-GB" dirty="0"/>
                    </a:p>
                  </a:txBody>
                  <a:tcPr/>
                </a:tc>
                <a:tc>
                  <a:txBody>
                    <a:bodyPr/>
                    <a:lstStyle/>
                    <a:p>
                      <a:pPr algn="ctr"/>
                      <a:r>
                        <a:rPr lang="en-GB" dirty="0"/>
                        <a:t>Car</a:t>
                      </a:r>
                    </a:p>
                  </a:txBody>
                  <a:tcPr/>
                </a:tc>
                <a:extLst>
                  <a:ext uri="{0D108BD9-81ED-4DB2-BD59-A6C34878D82A}">
                    <a16:rowId xmlns:a16="http://schemas.microsoft.com/office/drawing/2014/main" val="283462496"/>
                  </a:ext>
                </a:extLst>
              </a:tr>
              <a:tr h="370840">
                <a:tc>
                  <a:txBody>
                    <a:bodyPr/>
                    <a:lstStyle/>
                    <a:p>
                      <a:r>
                        <a:rPr lang="en-GB" dirty="0"/>
                        <a:t>Cost [CHF]</a:t>
                      </a:r>
                    </a:p>
                  </a:txBody>
                  <a:tcPr/>
                </a:tc>
                <a:tc>
                  <a:txBody>
                    <a:bodyPr/>
                    <a:lstStyle/>
                    <a:p>
                      <a:pPr algn="ctr"/>
                      <a:r>
                        <a:rPr lang="en-GB" dirty="0"/>
                        <a:t>48</a:t>
                      </a:r>
                    </a:p>
                  </a:txBody>
                  <a:tcPr/>
                </a:tc>
                <a:tc>
                  <a:txBody>
                    <a:bodyPr/>
                    <a:lstStyle/>
                    <a:p>
                      <a:pPr algn="ctr"/>
                      <a:r>
                        <a:rPr lang="en-GB" dirty="0"/>
                        <a:t>52</a:t>
                      </a:r>
                    </a:p>
                  </a:txBody>
                  <a:tcPr/>
                </a:tc>
                <a:tc>
                  <a:txBody>
                    <a:bodyPr/>
                    <a:lstStyle/>
                    <a:p>
                      <a:pPr algn="ctr"/>
                      <a:r>
                        <a:rPr lang="en-GB" dirty="0"/>
                        <a:t>65</a:t>
                      </a:r>
                    </a:p>
                  </a:txBody>
                  <a:tcPr/>
                </a:tc>
                <a:extLst>
                  <a:ext uri="{0D108BD9-81ED-4DB2-BD59-A6C34878D82A}">
                    <a16:rowId xmlns:a16="http://schemas.microsoft.com/office/drawing/2014/main" val="1644917340"/>
                  </a:ext>
                </a:extLst>
              </a:tr>
              <a:tr h="370840">
                <a:tc>
                  <a:txBody>
                    <a:bodyPr/>
                    <a:lstStyle/>
                    <a:p>
                      <a:r>
                        <a:rPr lang="en-GB" dirty="0"/>
                        <a:t>Time [minutes]</a:t>
                      </a:r>
                    </a:p>
                  </a:txBody>
                  <a:tcPr/>
                </a:tc>
                <a:tc>
                  <a:txBody>
                    <a:bodyPr/>
                    <a:lstStyle/>
                    <a:p>
                      <a:pPr algn="ctr"/>
                      <a:r>
                        <a:rPr lang="en-GB" dirty="0"/>
                        <a:t>112</a:t>
                      </a:r>
                    </a:p>
                  </a:txBody>
                  <a:tcPr/>
                </a:tc>
                <a:tc>
                  <a:txBody>
                    <a:bodyPr/>
                    <a:lstStyle/>
                    <a:p>
                      <a:pPr algn="ctr"/>
                      <a:r>
                        <a:rPr lang="en-GB" dirty="0"/>
                        <a:t>63</a:t>
                      </a:r>
                    </a:p>
                  </a:txBody>
                  <a:tcPr/>
                </a:tc>
                <a:tc>
                  <a:txBody>
                    <a:bodyPr/>
                    <a:lstStyle/>
                    <a:p>
                      <a:pPr algn="ctr"/>
                      <a:r>
                        <a:rPr lang="en-GB" dirty="0"/>
                        <a:t>117</a:t>
                      </a:r>
                    </a:p>
                  </a:txBody>
                  <a:tcPr/>
                </a:tc>
                <a:extLst>
                  <a:ext uri="{0D108BD9-81ED-4DB2-BD59-A6C34878D82A}">
                    <a16:rowId xmlns:a16="http://schemas.microsoft.com/office/drawing/2014/main" val="1236489580"/>
                  </a:ext>
                </a:extLst>
              </a:tr>
              <a:tr h="370840">
                <a:tc>
                  <a:txBody>
                    <a:bodyPr/>
                    <a:lstStyle/>
                    <a:p>
                      <a:r>
                        <a:rPr lang="en-GB" dirty="0"/>
                        <a:t>Headway time [minutes]</a:t>
                      </a:r>
                    </a:p>
                  </a:txBody>
                  <a:tcPr/>
                </a:tc>
                <a:tc>
                  <a:txBody>
                    <a:bodyPr/>
                    <a:lstStyle/>
                    <a:p>
                      <a:pPr algn="ctr"/>
                      <a:r>
                        <a:rPr lang="en-GB" dirty="0"/>
                        <a:t>120</a:t>
                      </a:r>
                    </a:p>
                  </a:txBody>
                  <a:tcPr/>
                </a:tc>
                <a:tc>
                  <a:txBody>
                    <a:bodyPr/>
                    <a:lstStyle/>
                    <a:p>
                      <a:pPr algn="ctr"/>
                      <a:r>
                        <a:rPr lang="en-GB" dirty="0"/>
                        <a:t>20</a:t>
                      </a:r>
                    </a:p>
                  </a:txBody>
                  <a:tcPr/>
                </a:tc>
                <a:tc>
                  <a:txBody>
                    <a:bodyPr/>
                    <a:lstStyle/>
                    <a:p>
                      <a:pPr algn="ctr"/>
                      <a:r>
                        <a:rPr lang="en-GB" dirty="0"/>
                        <a:t>N/A</a:t>
                      </a:r>
                    </a:p>
                  </a:txBody>
                  <a:tcPr/>
                </a:tc>
                <a:extLst>
                  <a:ext uri="{0D108BD9-81ED-4DB2-BD59-A6C34878D82A}">
                    <a16:rowId xmlns:a16="http://schemas.microsoft.com/office/drawing/2014/main" val="2935208537"/>
                  </a:ext>
                </a:extLst>
              </a:tr>
            </a:tbl>
          </a:graphicData>
        </a:graphic>
      </p:graphicFrame>
      <p:pic>
        <p:nvPicPr>
          <p:cNvPr id="6" name="Picture 5"/>
          <p:cNvPicPr>
            <a:picLocks noChangeAspect="1"/>
          </p:cNvPicPr>
          <p:nvPr/>
        </p:nvPicPr>
        <p:blipFill>
          <a:blip r:embed="rId2"/>
          <a:stretch>
            <a:fillRect/>
          </a:stretch>
        </p:blipFill>
        <p:spPr>
          <a:xfrm>
            <a:off x="7680176" y="1934472"/>
            <a:ext cx="3340840" cy="1318656"/>
          </a:xfrm>
          <a:prstGeom prst="rect">
            <a:avLst/>
          </a:prstGeom>
        </p:spPr>
      </p:pic>
    </p:spTree>
    <p:extLst>
      <p:ext uri="{BB962C8B-B14F-4D97-AF65-F5344CB8AC3E}">
        <p14:creationId xmlns:p14="http://schemas.microsoft.com/office/powerpoint/2010/main" val="25722724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1484784"/>
            <a:ext cx="10369152" cy="3960440"/>
          </a:xfrm>
        </p:spPr>
        <p:txBody>
          <a:bodyPr anchor="t"/>
          <a:lstStyle/>
          <a:p>
            <a:r>
              <a:rPr lang="en-GB" sz="4000" dirty="0"/>
              <a:t>Lab session 1</a:t>
            </a:r>
            <a:br>
              <a:rPr lang="en-GB" sz="4000" dirty="0"/>
            </a:br>
            <a:br>
              <a:rPr lang="en-GB" sz="4000" dirty="0"/>
            </a:br>
            <a:br>
              <a:rPr lang="en-GB" sz="4000" dirty="0"/>
            </a:br>
            <a:br>
              <a:rPr lang="en-GB" sz="4000" dirty="0"/>
            </a:br>
            <a:r>
              <a:rPr lang="en-US" sz="6600" dirty="0"/>
              <a:t>Let’s GO!</a:t>
            </a:r>
            <a:endParaRPr lang="en-GB" sz="4000" dirty="0"/>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86</a:t>
            </a:fld>
            <a:endParaRPr lang="nl-NL">
              <a:solidFill>
                <a:prstClr val="black">
                  <a:tint val="75000"/>
                </a:prstClr>
              </a:solidFill>
            </a:endParaRPr>
          </a:p>
        </p:txBody>
      </p:sp>
      <p:pic>
        <p:nvPicPr>
          <p:cNvPr id="5" name="Picture 4"/>
          <p:cNvPicPr>
            <a:picLocks noChangeAspect="1"/>
          </p:cNvPicPr>
          <p:nvPr/>
        </p:nvPicPr>
        <p:blipFill>
          <a:blip r:embed="rId2"/>
          <a:stretch>
            <a:fillRect/>
          </a:stretch>
        </p:blipFill>
        <p:spPr>
          <a:xfrm>
            <a:off x="5189190" y="2564904"/>
            <a:ext cx="1813620" cy="1095843"/>
          </a:xfrm>
          <a:prstGeom prst="rect">
            <a:avLst/>
          </a:prstGeom>
        </p:spPr>
      </p:pic>
    </p:spTree>
    <p:extLst>
      <p:ext uri="{BB962C8B-B14F-4D97-AF65-F5344CB8AC3E}">
        <p14:creationId xmlns:p14="http://schemas.microsoft.com/office/powerpoint/2010/main" val="413101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4" name="Content Placeholder 3">
            <a:extLst>
              <a:ext uri="{FF2B5EF4-FFF2-40B4-BE49-F238E27FC236}">
                <a16:creationId xmlns:a16="http://schemas.microsoft.com/office/drawing/2014/main" id="{02F465D5-0B6F-F1C8-6FFD-E0D34F90CC9C}"/>
              </a:ext>
            </a:extLst>
          </p:cNvPr>
          <p:cNvSpPr>
            <a:spLocks noGrp="1"/>
          </p:cNvSpPr>
          <p:nvPr>
            <p:ph idx="1"/>
          </p:nvPr>
        </p:nvSpPr>
        <p:spPr>
          <a:xfrm>
            <a:off x="715992" y="1216325"/>
            <a:ext cx="9519690" cy="476674"/>
          </a:xfrm>
        </p:spPr>
        <p:txBody>
          <a:bodyPr/>
          <a:lstStyle/>
          <a:p>
            <a:pPr marL="0" indent="0">
              <a:buNone/>
            </a:pPr>
            <a:r>
              <a:rPr lang="en-GB" b="1" dirty="0"/>
              <a:t>The RUM-MNL model is not a perfect model of choice behaviour: it has four key limitations</a:t>
            </a:r>
          </a:p>
          <a:p>
            <a:pPr marL="0" indent="0">
              <a:buNone/>
            </a:pPr>
            <a:endParaRPr lang="en-GB" dirty="0"/>
          </a:p>
          <a:p>
            <a:endParaRPr lang="en-GB" dirty="0"/>
          </a:p>
          <a:p>
            <a:endParaRPr lang="en-GB" dirty="0"/>
          </a:p>
        </p:txBody>
      </p:sp>
      <p:sp>
        <p:nvSpPr>
          <p:cNvPr id="2" name="TextBox 1">
            <a:extLst>
              <a:ext uri="{FF2B5EF4-FFF2-40B4-BE49-F238E27FC236}">
                <a16:creationId xmlns:a16="http://schemas.microsoft.com/office/drawing/2014/main" id="{6C5A882F-8CEA-A8C3-31CE-45ACEF738EBA}"/>
              </a:ext>
            </a:extLst>
          </p:cNvPr>
          <p:cNvSpPr txBox="1"/>
          <p:nvPr/>
        </p:nvSpPr>
        <p:spPr>
          <a:xfrm>
            <a:off x="715992" y="1874155"/>
            <a:ext cx="5718912" cy="2430718"/>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RUM-MNL assumes people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maximise utility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whose utility of alternative </a:t>
            </a:r>
            <a:r>
              <a:rPr kumimoji="0" lang="en-GB" sz="1800" b="0" i="1"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only depends on the attribute levels of alternative </a:t>
            </a:r>
            <a:r>
              <a:rPr kumimoji="0" lang="en-GB" sz="1800" b="0" i="1"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V</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f</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large body of research shows people often behave boundedly rational. Role of ‘emotions’, asymmetric preferences, choice set effects, herding behaviour, etc</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Thinking, Fast and Slow door Daniel Kahneman - Managementboek.nl">
            <a:extLst>
              <a:ext uri="{FF2B5EF4-FFF2-40B4-BE49-F238E27FC236}">
                <a16:creationId xmlns:a16="http://schemas.microsoft.com/office/drawing/2014/main" id="{9F5CCD33-FDD6-8057-B2AC-8B0B7C9A8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439" y="4834072"/>
            <a:ext cx="1289897" cy="19383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D7766CA-60F1-B4ED-D14D-290A97EF7E43}"/>
              </a:ext>
            </a:extLst>
          </p:cNvPr>
          <p:cNvGrpSpPr/>
          <p:nvPr/>
        </p:nvGrpSpPr>
        <p:grpSpPr>
          <a:xfrm>
            <a:off x="6762939" y="2736093"/>
            <a:ext cx="5038360" cy="3860250"/>
            <a:chOff x="6762939" y="2736093"/>
            <a:chExt cx="5038360" cy="3860250"/>
          </a:xfrm>
        </p:grpSpPr>
        <p:grpSp>
          <p:nvGrpSpPr>
            <p:cNvPr id="20" name="Group 19">
              <a:extLst>
                <a:ext uri="{FF2B5EF4-FFF2-40B4-BE49-F238E27FC236}">
                  <a16:creationId xmlns:a16="http://schemas.microsoft.com/office/drawing/2014/main" id="{CAC44CB1-8CC4-54B1-9A23-56D3FBAE381E}"/>
                </a:ext>
              </a:extLst>
            </p:cNvPr>
            <p:cNvGrpSpPr/>
            <p:nvPr/>
          </p:nvGrpSpPr>
          <p:grpSpPr>
            <a:xfrm>
              <a:off x="6762939" y="2736093"/>
              <a:ext cx="1249378" cy="1919334"/>
              <a:chOff x="6762939" y="2736093"/>
              <a:chExt cx="1249378" cy="1919334"/>
            </a:xfrm>
          </p:grpSpPr>
          <p:sp>
            <p:nvSpPr>
              <p:cNvPr id="21" name="Right Arrow 20">
                <a:extLst>
                  <a:ext uri="{FF2B5EF4-FFF2-40B4-BE49-F238E27FC236}">
                    <a16:creationId xmlns:a16="http://schemas.microsoft.com/office/drawing/2014/main" id="{A28060E8-E5F0-2A87-C933-B5496C66C03E}"/>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 descr="Image result for understand icon">
                <a:extLst>
                  <a:ext uri="{FF2B5EF4-FFF2-40B4-BE49-F238E27FC236}">
                    <a16:creationId xmlns:a16="http://schemas.microsoft.com/office/drawing/2014/main" id="{48EF63EA-69D5-A185-A333-F3F42DF1E1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48D8D7C3-198A-7396-778A-BDF5EA7106DF}"/>
                </a:ext>
              </a:extLst>
            </p:cNvPr>
            <p:cNvSpPr txBox="1"/>
            <p:nvPr/>
          </p:nvSpPr>
          <p:spPr>
            <a:xfrm>
              <a:off x="8111905" y="2850292"/>
              <a:ext cx="3689394" cy="1697652"/>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1"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Descriptive models of choice behaviour, e.g.</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Random Regret Minimisation</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Elimination-by-aspects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Satisfycing</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Lexicographic </a:t>
              </a: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4" name="Picture 23">
              <a:extLst>
                <a:ext uri="{FF2B5EF4-FFF2-40B4-BE49-F238E27FC236}">
                  <a16:creationId xmlns:a16="http://schemas.microsoft.com/office/drawing/2014/main" id="{C56AEB6A-C83A-A110-66DC-0202764ED976}"/>
                </a:ext>
              </a:extLst>
            </p:cNvPr>
            <p:cNvPicPr>
              <a:picLocks noChangeAspect="1"/>
            </p:cNvPicPr>
            <p:nvPr/>
          </p:nvPicPr>
          <p:blipFill>
            <a:blip r:embed="rId5"/>
            <a:stretch>
              <a:fillRect/>
            </a:stretch>
          </p:blipFill>
          <p:spPr>
            <a:xfrm>
              <a:off x="8759760" y="4898691"/>
              <a:ext cx="2546480" cy="1697652"/>
            </a:xfrm>
            <a:prstGeom prst="rect">
              <a:avLst/>
            </a:prstGeom>
            <a:ln>
              <a:noFill/>
            </a:ln>
            <a:effectLst>
              <a:outerShdw blurRad="292100" dist="139700" dir="2700000" algn="tl" rotWithShape="0">
                <a:srgbClr val="333333">
                  <a:alpha val="65000"/>
                </a:srgbClr>
              </a:outerShdw>
            </a:effectLst>
          </p:spPr>
        </p:pic>
      </p:grpSp>
      <p:pic>
        <p:nvPicPr>
          <p:cNvPr id="25" name="Picture 24">
            <a:extLst>
              <a:ext uri="{FF2B5EF4-FFF2-40B4-BE49-F238E27FC236}">
                <a16:creationId xmlns:a16="http://schemas.microsoft.com/office/drawing/2014/main" id="{97AE5111-E579-8489-C6DC-B01384985CDD}"/>
              </a:ext>
            </a:extLst>
          </p:cNvPr>
          <p:cNvPicPr>
            <a:picLocks noChangeAspect="1"/>
          </p:cNvPicPr>
          <p:nvPr/>
        </p:nvPicPr>
        <p:blipFill>
          <a:blip r:embed="rId6"/>
          <a:stretch>
            <a:fillRect/>
          </a:stretch>
        </p:blipFill>
        <p:spPr>
          <a:xfrm>
            <a:off x="1571944" y="4826011"/>
            <a:ext cx="1287779" cy="1931669"/>
          </a:xfrm>
          <a:prstGeom prst="rect">
            <a:avLst/>
          </a:prstGeom>
        </p:spPr>
      </p:pic>
    </p:spTree>
    <p:extLst>
      <p:ext uri="{BB962C8B-B14F-4D97-AF65-F5344CB8AC3E}">
        <p14:creationId xmlns:p14="http://schemas.microsoft.com/office/powerpoint/2010/main" val="94867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
      <a:dk1>
        <a:srgbClr val="000000"/>
      </a:dk1>
      <a:lt1>
        <a:srgbClr val="FFFFFF"/>
      </a:lt1>
      <a:dk2>
        <a:srgbClr val="000000"/>
      </a:dk2>
      <a:lt2>
        <a:srgbClr val="108BD9"/>
      </a:lt2>
      <a:accent1>
        <a:srgbClr val="ADC610"/>
      </a:accent1>
      <a:accent2>
        <a:srgbClr val="002B60"/>
      </a:accent2>
      <a:accent3>
        <a:srgbClr val="FFFFFF"/>
      </a:accent3>
      <a:accent4>
        <a:srgbClr val="000000"/>
      </a:accent4>
      <a:accent5>
        <a:srgbClr val="D3DFAA"/>
      </a:accent5>
      <a:accent6>
        <a:srgbClr val="002656"/>
      </a:accent6>
      <a:hlink>
        <a:srgbClr val="A10058"/>
      </a:hlink>
      <a:folHlink>
        <a:srgbClr val="66BCAA"/>
      </a:folHlink>
    </a:clrScheme>
    <a:fontScheme name="Default Design">
      <a:majorFont>
        <a:latin typeface="Bookman Old Style"/>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108BD9"/>
        </a:lt2>
        <a:accent1>
          <a:srgbClr val="C1C700"/>
        </a:accent1>
        <a:accent2>
          <a:srgbClr val="003B74"/>
        </a:accent2>
        <a:accent3>
          <a:srgbClr val="FFFFFF"/>
        </a:accent3>
        <a:accent4>
          <a:srgbClr val="000000"/>
        </a:accent4>
        <a:accent5>
          <a:srgbClr val="DDE0AA"/>
        </a:accent5>
        <a:accent6>
          <a:srgbClr val="003568"/>
        </a:accent6>
        <a:hlink>
          <a:srgbClr val="C2006E"/>
        </a:hlink>
        <a:folHlink>
          <a:srgbClr val="7FC6B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0000F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070C0"/>
          </a:solidFill>
          <a:headEnd type="none" w="med" len="med"/>
          <a:tailEnd type="none" w="med" len="med"/>
        </a:ln>
      </a:spPr>
      <a:bodyPr/>
      <a:lstStyle/>
      <a:style>
        <a:lnRef idx="1">
          <a:schemeClr val="accent2"/>
        </a:lnRef>
        <a:fillRef idx="0">
          <a:schemeClr val="accent2"/>
        </a:fillRef>
        <a:effectRef idx="0">
          <a:schemeClr val="accent2"/>
        </a:effectRef>
        <a:fontRef idx="minor">
          <a:schemeClr val="tx1"/>
        </a:fontRef>
      </a:style>
    </a:lnDef>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24B5B3"/>
          </a:solidFill>
          <a:prstDash val="dash"/>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oAutofit/>
      </a:bodyPr>
      <a:lstStyle>
        <a:defPPr marL="285750" indent="-285750" algn="l" defTabSz="904875">
          <a:buFont typeface="Arial" panose="020B0604020202020204" pitchFamily="34" charset="0"/>
          <a:buChar char="•"/>
          <a:tabLst>
            <a:tab pos="715963" algn="l"/>
            <a:tab pos="3228975" algn="l"/>
          </a:tabLst>
          <a:defRPr dirty="0" smtClean="0">
            <a:cs typeface="Calibri" panose="020F0502020204030204" pitchFamily="34"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noAutofit/>
      </a:bodyPr>
      <a:lstStyle>
        <a:defPPr marL="285750" indent="-285750" algn="l" defTabSz="904875">
          <a:buFont typeface="Arial" panose="020B0604020202020204" pitchFamily="34" charset="0"/>
          <a:buChar char="•"/>
          <a:tabLst>
            <a:tab pos="715963" algn="l"/>
            <a:tab pos="3228975" algn="l"/>
          </a:tabLst>
          <a:defRPr dirty="0" smtClean="0">
            <a:cs typeface="Calibri" panose="020F0502020204030204" pitchFamily="34"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24B5B3"/>
          </a:solidFill>
          <a:prstDash val="dash"/>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oAutofit/>
      </a:bodyPr>
      <a:lstStyle>
        <a:defPPr marL="285750" indent="-285750" algn="l" defTabSz="904875">
          <a:buFont typeface="Arial" panose="020B0604020202020204" pitchFamily="34" charset="0"/>
          <a:buChar char="•"/>
          <a:tabLst>
            <a:tab pos="715963" algn="l"/>
            <a:tab pos="3228975" algn="l"/>
          </a:tabLst>
          <a:defRPr dirty="0" smtClean="0">
            <a:cs typeface="Calibri" panose="020F0502020204030204" pitchFamily="34"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99"/>
        </a:solidFill>
        <a:ln>
          <a:solidFill>
            <a:schemeClr val="accent3">
              <a:lumMod val="40000"/>
              <a:lumOff val="60000"/>
            </a:schemeClr>
          </a:solidFill>
        </a:ln>
      </a:spPr>
      <a:bodyPr rtlCol="0" anchor="ctr"/>
      <a:lstStyle>
        <a:defPPr>
          <a:defRPr dirty="0">
            <a:solidFill>
              <a:srgbClr val="00B05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070C0"/>
          </a:solidFill>
          <a:headEnd type="none" w="med" len="med"/>
          <a:tailEnd type="none" w="med" len="med"/>
        </a:ln>
      </a:spPr>
      <a:bodyPr/>
      <a:lstStyle/>
      <a:style>
        <a:lnRef idx="1">
          <a:schemeClr val="accent2"/>
        </a:lnRef>
        <a:fillRef idx="0">
          <a:schemeClr val="accent2"/>
        </a:fillRef>
        <a:effectRef idx="0">
          <a:schemeClr val="accent2"/>
        </a:effectRef>
        <a:fontRef idx="minor">
          <a:schemeClr val="tx1"/>
        </a:fontRef>
      </a:style>
    </a:lnDef>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rtlCol="0" anchor="ctr"/>
      <a:lstStyle>
        <a:defPPr algn="ctr">
          <a:defRPr dirty="0">
            <a:solidFill>
              <a:srgbClr val="00B05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070C0"/>
          </a:solidFill>
          <a:headEnd type="none" w="med" len="med"/>
          <a:tailEnd type="none" w="med" len="med"/>
        </a:ln>
      </a:spPr>
      <a:bodyPr/>
      <a:lstStyle/>
      <a:style>
        <a:lnRef idx="1">
          <a:schemeClr val="accent2"/>
        </a:lnRef>
        <a:fillRef idx="0">
          <a:schemeClr val="accent2"/>
        </a:fillRef>
        <a:effectRef idx="0">
          <a:schemeClr val="accent2"/>
        </a:effectRef>
        <a:fontRef idx="minor">
          <a:schemeClr val="tx1"/>
        </a:fontRef>
      </a:style>
    </a:lnDef>
    <a:txDef>
      <a:spPr>
        <a:noFill/>
        <a:ln>
          <a:noFill/>
        </a:ln>
      </a:spPr>
      <a:bodyPr wrap="square" rtlCol="0" anchor="t">
        <a:noAutofit/>
      </a:bodyPr>
      <a:lstStyle>
        <a:defPPr marL="285750" indent="-285750">
          <a:buFont typeface="Arial" panose="020B0604020202020204" pitchFamily="34" charset="0"/>
          <a:buChar char="•"/>
          <a:defRPr dirty="0" smtClean="0"/>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5894</Words>
  <Application>Microsoft Macintosh PowerPoint</Application>
  <PresentationFormat>Widescreen</PresentationFormat>
  <Paragraphs>1687</Paragraphs>
  <Slides>86</Slides>
  <Notes>24</Notes>
  <HiddenSlides>0</HiddenSlides>
  <MMClips>0</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2</vt:i4>
      </vt:variant>
      <vt:variant>
        <vt:lpstr>Slide Titles</vt:lpstr>
      </vt:variant>
      <vt:variant>
        <vt:i4>86</vt:i4>
      </vt:variant>
    </vt:vector>
  </HeadingPairs>
  <TitlesOfParts>
    <vt:vector size="111" baseType="lpstr">
      <vt:lpstr>-apple-system</vt:lpstr>
      <vt:lpstr>Arial</vt:lpstr>
      <vt:lpstr>ArialMS</vt:lpstr>
      <vt:lpstr>Bookman Old Style</vt:lpstr>
      <vt:lpstr>Calibri</vt:lpstr>
      <vt:lpstr>Calibri Light</vt:lpstr>
      <vt:lpstr>Cambria Math</vt:lpstr>
      <vt:lpstr>Courier New</vt:lpstr>
      <vt:lpstr>Gadugi</vt:lpstr>
      <vt:lpstr>Symbol</vt:lpstr>
      <vt:lpstr>System Font Regular</vt:lpstr>
      <vt:lpstr>Tahoma</vt:lpstr>
      <vt:lpstr>Times</vt:lpstr>
      <vt:lpstr>Times New Roman</vt:lpstr>
      <vt:lpstr>Wingdings</vt:lpstr>
      <vt:lpstr>Office Theme</vt:lpstr>
      <vt:lpstr>Default Design</vt:lpstr>
      <vt:lpstr>1_Office Theme</vt:lpstr>
      <vt:lpstr>Custom Design</vt:lpstr>
      <vt:lpstr>1_Custom Design</vt:lpstr>
      <vt:lpstr>2_Custom Design</vt:lpstr>
      <vt:lpstr>2_Office Theme</vt:lpstr>
      <vt:lpstr>3_Office Theme</vt:lpstr>
      <vt:lpstr>Equation</vt:lpstr>
      <vt:lpstr>Visio</vt:lpstr>
      <vt:lpstr>Discrete Choice Analysis: micro-econometrics and machine learning approaches   Machine learning approaches for discrete choice analysis   Sander van Cranenburgh  Associate Professor  CityAI lab Section of Transport and Logistics Faculty of Technology, Policy and Management Delft University of Technology</vt:lpstr>
      <vt:lpstr>PowerPoint Presentation</vt:lpstr>
      <vt:lpstr>Course set-up</vt:lpstr>
      <vt:lpstr>Course set-up</vt:lpstr>
      <vt:lpstr>Programme (day 1)</vt:lpstr>
      <vt:lpstr>Programme (day 2)</vt:lpstr>
      <vt:lpstr>Limitations of RUM-MNL models</vt:lpstr>
      <vt:lpstr>Limitations of RUM-MNL models</vt:lpstr>
      <vt:lpstr>Limitations of RUM-MNL models</vt:lpstr>
      <vt:lpstr>Limitations of RUM-MNL models</vt:lpstr>
      <vt:lpstr>Limitations of RUM-MNL models</vt:lpstr>
      <vt:lpstr>Theory-driven vs data-driven </vt:lpstr>
      <vt:lpstr>Theory-driven vs data-driven</vt:lpstr>
      <vt:lpstr>Theory-driven vs data-driven</vt:lpstr>
      <vt:lpstr>Theory-driven vs data-driven</vt:lpstr>
      <vt:lpstr>Theory-driven vs data-driven</vt:lpstr>
      <vt:lpstr>Theory-driven vs data-driven</vt:lpstr>
      <vt:lpstr>Theory-driven vs data-driven</vt:lpstr>
      <vt:lpstr>Artificial Neural Networks</vt:lpstr>
      <vt:lpstr>Artificial neural networks </vt:lpstr>
      <vt:lpstr>Artificial neural networks </vt:lpstr>
      <vt:lpstr>Artificial neural networks </vt:lpstr>
      <vt:lpstr>Artificial neural networks </vt:lpstr>
      <vt:lpstr>Artificial neural networks </vt:lpstr>
      <vt:lpstr>Artificial neural networks </vt:lpstr>
      <vt:lpstr>Artificial neural networks </vt:lpstr>
      <vt:lpstr>Artificial neural networks </vt:lpstr>
      <vt:lpstr>Artificial neural networks </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K-fold cross validation</vt:lpstr>
      <vt:lpstr>Model performance metrics</vt:lpstr>
      <vt:lpstr>Model performance metrics</vt:lpstr>
      <vt:lpstr>Confusion matrix</vt:lpstr>
      <vt:lpstr>Confusion matrix</vt:lpstr>
      <vt:lpstr>Model performance metrics</vt:lpstr>
      <vt:lpstr>Model performance metrics</vt:lpstr>
      <vt:lpstr>Model performance metrics</vt:lpstr>
      <vt:lpstr>Model performance metrics</vt:lpstr>
      <vt:lpstr>Model performance metrics</vt:lpstr>
      <vt:lpstr>Model performance metrics</vt:lpstr>
      <vt:lpstr>Model performance metrics</vt:lpstr>
      <vt:lpstr>Model performance metrics</vt:lpstr>
      <vt:lpstr>Model performance metrics</vt:lpstr>
      <vt:lpstr>Model performance metrics</vt:lpstr>
      <vt:lpstr>      An empirical example MLP</vt:lpstr>
      <vt:lpstr>Empirical example MLP</vt:lpstr>
      <vt:lpstr>Empirical example MLP</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B</vt:lpstr>
      <vt:lpstr>Empirical example MLP: Case B</vt:lpstr>
      <vt:lpstr>Empirical example MLP: Case B</vt:lpstr>
      <vt:lpstr>Empirical example MLP: Case B</vt:lpstr>
      <vt:lpstr>Empirical example MLP: Case B</vt:lpstr>
      <vt:lpstr>Empirical example MLP: Case B</vt:lpstr>
      <vt:lpstr>MLP</vt:lpstr>
      <vt:lpstr>MLP</vt:lpstr>
      <vt:lpstr>Lab session 1    Machine learning approaches  for discrete choice analysis</vt:lpstr>
      <vt:lpstr>Lab session 1</vt:lpstr>
      <vt:lpstr>Lab session 1</vt:lpstr>
      <vt:lpstr>Lab session 1</vt:lpstr>
      <vt:lpstr>Lab session 1</vt:lpstr>
      <vt:lpstr>Lab session 1    Let’s 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Choice Analysis: micro-econometrics and machine learning approaches   Machine learning approaches for discrete choice analysis   Sander van Cranenburgh  Associate Professor  CityAI lab Section of Transport and Logistics Faculty of Technology, Policy and Management Delft University of Technology</dc:title>
  <dc:creator>Sander van Cranenburgh</dc:creator>
  <cp:lastModifiedBy>Sander van Cranenburgh</cp:lastModifiedBy>
  <cp:revision>10</cp:revision>
  <dcterms:created xsi:type="dcterms:W3CDTF">2024-01-30T08:42:43Z</dcterms:created>
  <dcterms:modified xsi:type="dcterms:W3CDTF">2024-02-07T19:18:27Z</dcterms:modified>
</cp:coreProperties>
</file>